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60" r:id="rId1"/>
  </p:sldMasterIdLst>
  <p:notesMasterIdLst>
    <p:notesMasterId r:id="rId16"/>
  </p:notesMasterIdLst>
  <p:sldIdLst>
    <p:sldId id="256" r:id="rId2"/>
    <p:sldId id="275" r:id="rId3"/>
    <p:sldId id="259" r:id="rId4"/>
    <p:sldId id="277" r:id="rId5"/>
    <p:sldId id="261" r:id="rId6"/>
    <p:sldId id="282" r:id="rId7"/>
    <p:sldId id="283" r:id="rId8"/>
    <p:sldId id="267" r:id="rId9"/>
    <p:sldId id="286" r:id="rId10"/>
    <p:sldId id="279" r:id="rId11"/>
    <p:sldId id="269" r:id="rId12"/>
    <p:sldId id="273" r:id="rId13"/>
    <p:sldId id="270" r:id="rId14"/>
    <p:sldId id="266"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000"/>
    <p:restoredTop sz="80876"/>
  </p:normalViewPr>
  <p:slideViewPr>
    <p:cSldViewPr snapToGrid="0" snapToObjects="1">
      <p:cViewPr>
        <p:scale>
          <a:sx n="90" d="100"/>
          <a:sy n="90" d="100"/>
        </p:scale>
        <p:origin x="84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7B2251-F43D-E74D-BBC7-399C3376B432}" type="datetimeFigureOut">
              <a:rPr lang="en-US" smtClean="0"/>
              <a:t>11/10/19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57F652-294D-6944-856B-EFD5C6151622}" type="slidenum">
              <a:rPr lang="en-US" smtClean="0"/>
              <a:t>‹#›</a:t>
            </a:fld>
            <a:endParaRPr lang="en-US"/>
          </a:p>
        </p:txBody>
      </p:sp>
    </p:spTree>
    <p:extLst>
      <p:ext uri="{BB962C8B-B14F-4D97-AF65-F5344CB8AC3E}">
        <p14:creationId xmlns:p14="http://schemas.microsoft.com/office/powerpoint/2010/main" val="3569275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57F652-294D-6944-856B-EFD5C6151622}" type="slidenum">
              <a:rPr lang="en-US" smtClean="0"/>
              <a:t>0</a:t>
            </a:fld>
            <a:endParaRPr lang="en-US"/>
          </a:p>
        </p:txBody>
      </p:sp>
    </p:spTree>
    <p:extLst>
      <p:ext uri="{BB962C8B-B14F-4D97-AF65-F5344CB8AC3E}">
        <p14:creationId xmlns:p14="http://schemas.microsoft.com/office/powerpoint/2010/main" val="2052508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Most of the gas is accreted along the equator.</a:t>
            </a:r>
          </a:p>
        </p:txBody>
      </p:sp>
      <p:sp>
        <p:nvSpPr>
          <p:cNvPr id="4" name="Slide Number Placeholder 3"/>
          <p:cNvSpPr>
            <a:spLocks noGrp="1"/>
          </p:cNvSpPr>
          <p:nvPr>
            <p:ph type="sldNum" sz="quarter" idx="5"/>
          </p:nvPr>
        </p:nvSpPr>
        <p:spPr/>
        <p:txBody>
          <a:bodyPr/>
          <a:lstStyle/>
          <a:p>
            <a:fld id="{C357F652-294D-6944-856B-EFD5C6151622}" type="slidenum">
              <a:rPr lang="en-US" smtClean="0"/>
              <a:t>10</a:t>
            </a:fld>
            <a:endParaRPr lang="en-US"/>
          </a:p>
        </p:txBody>
      </p:sp>
    </p:spTree>
    <p:extLst>
      <p:ext uri="{BB962C8B-B14F-4D97-AF65-F5344CB8AC3E}">
        <p14:creationId xmlns:p14="http://schemas.microsoft.com/office/powerpoint/2010/main" val="2722302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Violent convection drives the outflows</a:t>
            </a:r>
          </a:p>
        </p:txBody>
      </p:sp>
      <p:sp>
        <p:nvSpPr>
          <p:cNvPr id="4" name="Slide Number Placeholder 3"/>
          <p:cNvSpPr>
            <a:spLocks noGrp="1"/>
          </p:cNvSpPr>
          <p:nvPr>
            <p:ph type="sldNum" sz="quarter" idx="5"/>
          </p:nvPr>
        </p:nvSpPr>
        <p:spPr/>
        <p:txBody>
          <a:bodyPr/>
          <a:lstStyle/>
          <a:p>
            <a:fld id="{C357F652-294D-6944-856B-EFD5C6151622}" type="slidenum">
              <a:rPr lang="en-US" smtClean="0"/>
              <a:t>11</a:t>
            </a:fld>
            <a:endParaRPr lang="en-US"/>
          </a:p>
        </p:txBody>
      </p:sp>
    </p:spTree>
    <p:extLst>
      <p:ext uri="{BB962C8B-B14F-4D97-AF65-F5344CB8AC3E}">
        <p14:creationId xmlns:p14="http://schemas.microsoft.com/office/powerpoint/2010/main" val="1855316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57F652-294D-6944-856B-EFD5C6151622}" type="slidenum">
              <a:rPr lang="en-US" smtClean="0"/>
              <a:t>13</a:t>
            </a:fld>
            <a:endParaRPr lang="en-US"/>
          </a:p>
        </p:txBody>
      </p:sp>
    </p:spTree>
    <p:extLst>
      <p:ext uri="{BB962C8B-B14F-4D97-AF65-F5344CB8AC3E}">
        <p14:creationId xmlns:p14="http://schemas.microsoft.com/office/powerpoint/2010/main" val="2612345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200 quasars, </a:t>
            </a:r>
          </a:p>
        </p:txBody>
      </p:sp>
      <p:sp>
        <p:nvSpPr>
          <p:cNvPr id="4" name="Slide Number Placeholder 3"/>
          <p:cNvSpPr>
            <a:spLocks noGrp="1"/>
          </p:cNvSpPr>
          <p:nvPr>
            <p:ph type="sldNum" sz="quarter" idx="5"/>
          </p:nvPr>
        </p:nvSpPr>
        <p:spPr/>
        <p:txBody>
          <a:bodyPr/>
          <a:lstStyle/>
          <a:p>
            <a:fld id="{C357F652-294D-6944-856B-EFD5C6151622}" type="slidenum">
              <a:rPr lang="en-US" smtClean="0"/>
              <a:t>2</a:t>
            </a:fld>
            <a:endParaRPr lang="en-US"/>
          </a:p>
        </p:txBody>
      </p:sp>
    </p:spTree>
    <p:extLst>
      <p:ext uri="{BB962C8B-B14F-4D97-AF65-F5344CB8AC3E}">
        <p14:creationId xmlns:p14="http://schemas.microsoft.com/office/powerpoint/2010/main" val="1704119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None/>
            </a:pPr>
            <a:r>
              <a:rPr lang="en-US" dirty="0">
                <a:sym typeface="Wingdings" pitchFamily="2" charset="2"/>
              </a:rPr>
              <a:t>1, hyper </a:t>
            </a:r>
            <a:r>
              <a:rPr lang="en-US" dirty="0" err="1">
                <a:sym typeface="Wingdings" pitchFamily="2" charset="2"/>
              </a:rPr>
              <a:t>eddington</a:t>
            </a:r>
            <a:r>
              <a:rPr lang="en-US" dirty="0">
                <a:sym typeface="Wingdings" pitchFamily="2" charset="2"/>
              </a:rPr>
              <a:t> accretion(highlight)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ym typeface="Wingdings" pitchFamily="2" charset="2"/>
              </a:rPr>
              <a:t>2, DCBH:   </a:t>
            </a:r>
            <a:r>
              <a:rPr lang="en-US" sz="1200" kern="1200" dirty="0">
                <a:solidFill>
                  <a:schemeClr val="tx1"/>
                </a:solidFill>
                <a:effectLst/>
                <a:latin typeface="+mn-lt"/>
                <a:ea typeface="+mn-ea"/>
                <a:cs typeface="+mn-cs"/>
              </a:rPr>
              <a:t>high baryon-DM streaming velocity</a:t>
            </a:r>
            <a:endParaRPr lang="en-US" dirty="0">
              <a:sym typeface="Wingdings" pitchFamily="2" charset="2"/>
            </a:endParaRPr>
          </a:p>
          <a:p>
            <a:pPr marL="0" indent="0">
              <a:buNone/>
            </a:pPr>
            <a:r>
              <a:rPr lang="en-US" dirty="0">
                <a:sym typeface="Wingdings" pitchFamily="2" charset="2"/>
              </a:rPr>
              <a:t>3, runaway collision in dense cluster.</a:t>
            </a:r>
          </a:p>
        </p:txBody>
      </p:sp>
      <p:sp>
        <p:nvSpPr>
          <p:cNvPr id="4" name="Slide Number Placeholder 3"/>
          <p:cNvSpPr>
            <a:spLocks noGrp="1"/>
          </p:cNvSpPr>
          <p:nvPr>
            <p:ph type="sldNum" sz="quarter" idx="5"/>
          </p:nvPr>
        </p:nvSpPr>
        <p:spPr/>
        <p:txBody>
          <a:bodyPr/>
          <a:lstStyle/>
          <a:p>
            <a:fld id="{CDD7FF01-0BE5-6549-B7B7-97476F333184}" type="slidenum">
              <a:rPr lang="en-US" smtClean="0"/>
              <a:t>3</a:t>
            </a:fld>
            <a:endParaRPr lang="en-US"/>
          </a:p>
        </p:txBody>
      </p:sp>
    </p:spTree>
    <p:extLst>
      <p:ext uri="{BB962C8B-B14F-4D97-AF65-F5344CB8AC3E}">
        <p14:creationId xmlns:p14="http://schemas.microsoft.com/office/powerpoint/2010/main" val="943989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Left: transition from Eddington to Hyper-Eddington.</a:t>
            </a:r>
          </a:p>
          <a:p>
            <a:r>
              <a:rPr lang="en-US" sz="1200" kern="1200" dirty="0">
                <a:solidFill>
                  <a:schemeClr val="tx1"/>
                </a:solidFill>
                <a:effectLst/>
                <a:latin typeface="+mn-lt"/>
                <a:ea typeface="+mn-ea"/>
                <a:cs typeface="+mn-cs"/>
              </a:rPr>
              <a:t>Right: Hyper Eddington accretion.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with the primordial gas composition, the quasi-steady super-Eddington accretion on to a BH is realized when the Bondi radius is larger than the typical size of an HII bubble created around the BH.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R_HII &gt; R_B, The radiation heating and pressure can affect the gas dynamics at the Bondi radius. Thus, the accretion is suppressed. In the other case, the accretion from the Bondi radius cannot halt due to radiation feedback, and the accretion flow becomes steady with high </a:t>
            </a:r>
            <a:r>
              <a:rPr lang="en-US" sz="1200" kern="1200" dirty="0" err="1">
                <a:solidFill>
                  <a:schemeClr val="tx1"/>
                </a:solidFill>
                <a:effectLst/>
                <a:latin typeface="+mn-lt"/>
                <a:ea typeface="+mn-ea"/>
                <a:cs typeface="+mn-cs"/>
              </a:rPr>
              <a:t>mdot</a:t>
            </a:r>
            <a:r>
              <a:rPr lang="en-US" sz="1200" kern="1200" dirty="0">
                <a:solidFill>
                  <a:schemeClr val="tx1"/>
                </a:solidFill>
                <a:effectLst/>
                <a:latin typeface="+mn-lt"/>
                <a:ea typeface="+mn-ea"/>
                <a:cs typeface="+mn-cs"/>
              </a:rPr>
              <a:t>. (Bondi accretion rate is 7200)</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357F652-294D-6944-856B-EFD5C6151622}" type="slidenum">
              <a:rPr lang="en-US" smtClean="0"/>
              <a:t>4</a:t>
            </a:fld>
            <a:endParaRPr lang="en-US"/>
          </a:p>
        </p:txBody>
      </p:sp>
    </p:spTree>
    <p:extLst>
      <p:ext uri="{BB962C8B-B14F-4D97-AF65-F5344CB8AC3E}">
        <p14:creationId xmlns:p14="http://schemas.microsoft.com/office/powerpoint/2010/main" val="275607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Boundary condition: </a:t>
            </a:r>
            <a:r>
              <a:rPr lang="en-US" sz="1200" kern="1200" dirty="0">
                <a:solidFill>
                  <a:schemeClr val="tx1"/>
                </a:solidFill>
                <a:effectLst/>
                <a:latin typeface="+mn-lt"/>
                <a:ea typeface="+mn-ea"/>
                <a:cs typeface="+mn-cs"/>
              </a:rPr>
              <a:t>(1) two parts (&gt;0.45pi ) &amp; (&lt;0.45pi). matter is continuously injected into the computational domain. We set the injected mass accretion rate 300, 1000, and 3000.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Timescale, boundary conditions, box domain.</a:t>
            </a:r>
            <a:endParaRPr lang="en-US" dirty="0"/>
          </a:p>
        </p:txBody>
      </p:sp>
      <p:sp>
        <p:nvSpPr>
          <p:cNvPr id="4" name="Slide Number Placeholder 3"/>
          <p:cNvSpPr>
            <a:spLocks noGrp="1"/>
          </p:cNvSpPr>
          <p:nvPr>
            <p:ph type="sldNum" sz="quarter" idx="5"/>
          </p:nvPr>
        </p:nvSpPr>
        <p:spPr/>
        <p:txBody>
          <a:bodyPr/>
          <a:lstStyle/>
          <a:p>
            <a:fld id="{C357F652-294D-6944-856B-EFD5C6151622}" type="slidenum">
              <a:rPr lang="en-US" smtClean="0"/>
              <a:t>5</a:t>
            </a:fld>
            <a:endParaRPr lang="en-US"/>
          </a:p>
        </p:txBody>
      </p:sp>
    </p:spTree>
    <p:extLst>
      <p:ext uri="{BB962C8B-B14F-4D97-AF65-F5344CB8AC3E}">
        <p14:creationId xmlns:p14="http://schemas.microsoft.com/office/powerpoint/2010/main" val="1650656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Left:   dash line: inflow, dotted line: outflow, solid line: net; color: entropy parameter(density).</a:t>
            </a:r>
          </a:p>
          <a:p>
            <a:endParaRPr lang="en-US" dirty="0"/>
          </a:p>
          <a:p>
            <a:r>
              <a:rPr lang="en-US" dirty="0"/>
              <a:t>Right: red line: net flow.</a:t>
            </a:r>
          </a:p>
          <a:p>
            <a:endParaRPr lang="en-US" dirty="0"/>
          </a:p>
          <a:p>
            <a:r>
              <a:rPr lang="en-US" dirty="0"/>
              <a:t>Boundary: allow outflow, no injection</a:t>
            </a:r>
          </a:p>
          <a:p>
            <a:r>
              <a:rPr lang="en-US" dirty="0"/>
              <a:t>Strong inflows, also outflows</a:t>
            </a:r>
          </a:p>
          <a:p>
            <a:endParaRPr lang="en-US" dirty="0"/>
          </a:p>
          <a:p>
            <a:endParaRPr lang="en-US" dirty="0"/>
          </a:p>
          <a:p>
            <a:r>
              <a:rPr lang="en-US" dirty="0"/>
              <a:t>Sadowski: 0.1 dynamical at </a:t>
            </a:r>
            <a:r>
              <a:rPr lang="en-US" dirty="0" err="1"/>
              <a:t>R_max</a:t>
            </a:r>
            <a:endParaRPr lang="en-US" dirty="0"/>
          </a:p>
          <a:p>
            <a:r>
              <a:rPr lang="en-US" dirty="0"/>
              <a:t>Jiang: 0.01 dynamical timescale at </a:t>
            </a:r>
            <a:r>
              <a:rPr lang="en-US" dirty="0" err="1"/>
              <a:t>R_max</a:t>
            </a:r>
            <a:r>
              <a:rPr lang="en-US" dirty="0"/>
              <a:t>.</a:t>
            </a:r>
          </a:p>
        </p:txBody>
      </p:sp>
      <p:sp>
        <p:nvSpPr>
          <p:cNvPr id="4" name="Slide Number Placeholder 3"/>
          <p:cNvSpPr>
            <a:spLocks noGrp="1"/>
          </p:cNvSpPr>
          <p:nvPr>
            <p:ph type="sldNum" sz="quarter" idx="5"/>
          </p:nvPr>
        </p:nvSpPr>
        <p:spPr/>
        <p:txBody>
          <a:bodyPr/>
          <a:lstStyle/>
          <a:p>
            <a:fld id="{C357F652-294D-6944-856B-EFD5C6151622}" type="slidenum">
              <a:rPr lang="en-US" smtClean="0"/>
              <a:t>6</a:t>
            </a:fld>
            <a:endParaRPr lang="en-US"/>
          </a:p>
        </p:txBody>
      </p:sp>
    </p:spTree>
    <p:extLst>
      <p:ext uri="{BB962C8B-B14F-4D97-AF65-F5344CB8AC3E}">
        <p14:creationId xmlns:p14="http://schemas.microsoft.com/office/powerpoint/2010/main" val="1542865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Boundary conditions: 1) zero-gradient boundary condition, 2)inflow boundary conditions(not yet), 3) a density torus like in Jiang’s paper.</a:t>
            </a:r>
          </a:p>
          <a:p>
            <a:endParaRPr lang="en-US" dirty="0"/>
          </a:p>
          <a:p>
            <a:endParaRPr lang="en-US" dirty="0"/>
          </a:p>
          <a:p>
            <a:r>
              <a:rPr lang="en-US" dirty="0"/>
              <a:t>Density normalization, how to set </a:t>
            </a:r>
            <a:r>
              <a:rPr lang="en-US" dirty="0" err="1"/>
              <a:t>mdot</a:t>
            </a:r>
            <a:r>
              <a:rPr lang="en-US" dirty="0"/>
              <a:t>(inject mass) </a:t>
            </a:r>
          </a:p>
        </p:txBody>
      </p:sp>
      <p:sp>
        <p:nvSpPr>
          <p:cNvPr id="4" name="Slide Number Placeholder 3"/>
          <p:cNvSpPr>
            <a:spLocks noGrp="1"/>
          </p:cNvSpPr>
          <p:nvPr>
            <p:ph type="sldNum" sz="quarter" idx="5"/>
          </p:nvPr>
        </p:nvSpPr>
        <p:spPr/>
        <p:txBody>
          <a:bodyPr/>
          <a:lstStyle/>
          <a:p>
            <a:fld id="{C357F652-294D-6944-856B-EFD5C6151622}" type="slidenum">
              <a:rPr lang="en-US" smtClean="0"/>
              <a:t>7</a:t>
            </a:fld>
            <a:endParaRPr lang="en-US"/>
          </a:p>
        </p:txBody>
      </p:sp>
    </p:spTree>
    <p:extLst>
      <p:ext uri="{BB962C8B-B14F-4D97-AF65-F5344CB8AC3E}">
        <p14:creationId xmlns:p14="http://schemas.microsoft.com/office/powerpoint/2010/main" val="232907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Boundary conditions: 1) zero-gradient boundary condition, 2)inflow boundary conditions(not yet)</a:t>
            </a:r>
          </a:p>
          <a:p>
            <a:r>
              <a:rPr lang="en-US" dirty="0"/>
              <a:t>High density medium, </a:t>
            </a:r>
          </a:p>
          <a:p>
            <a:r>
              <a:rPr lang="en-US" dirty="0"/>
              <a:t>Optical thick, tau is &gt;&gt;1, radiation dominated, so gamma 4/3 is a good approximation.</a:t>
            </a:r>
          </a:p>
          <a:p>
            <a:r>
              <a:rPr lang="en-US" dirty="0"/>
              <a:t>Goal: gas motion in the long time(several dynamical timescale inner) and large scale, </a:t>
            </a:r>
          </a:p>
        </p:txBody>
      </p:sp>
      <p:sp>
        <p:nvSpPr>
          <p:cNvPr id="4" name="Slide Number Placeholder 3"/>
          <p:cNvSpPr>
            <a:spLocks noGrp="1"/>
          </p:cNvSpPr>
          <p:nvPr>
            <p:ph type="sldNum" sz="quarter" idx="5"/>
          </p:nvPr>
        </p:nvSpPr>
        <p:spPr/>
        <p:txBody>
          <a:bodyPr/>
          <a:lstStyle/>
          <a:p>
            <a:fld id="{C357F652-294D-6944-856B-EFD5C6151622}" type="slidenum">
              <a:rPr lang="en-US" smtClean="0"/>
              <a:t>8</a:t>
            </a:fld>
            <a:endParaRPr lang="en-US"/>
          </a:p>
        </p:txBody>
      </p:sp>
    </p:spTree>
    <p:extLst>
      <p:ext uri="{BB962C8B-B14F-4D97-AF65-F5344CB8AC3E}">
        <p14:creationId xmlns:p14="http://schemas.microsoft.com/office/powerpoint/2010/main" val="1743942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57F652-294D-6944-856B-EFD5C6151622}" type="slidenum">
              <a:rPr lang="en-US" smtClean="0"/>
              <a:t>9</a:t>
            </a:fld>
            <a:endParaRPr lang="en-US"/>
          </a:p>
        </p:txBody>
      </p:sp>
    </p:spTree>
    <p:extLst>
      <p:ext uri="{BB962C8B-B14F-4D97-AF65-F5344CB8AC3E}">
        <p14:creationId xmlns:p14="http://schemas.microsoft.com/office/powerpoint/2010/main" val="1471870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2DC1E623-758E-394D-A16E-1A1375409878}" type="datetime1">
              <a:rPr lang="en-US" smtClean="0"/>
              <a:t>11/12/19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F037AB-E1D8-944F-9BD8-764215AB73A7}" type="slidenum">
              <a:rPr lang="en-US" smtClean="0"/>
              <a:t>‹#›</a:t>
            </a:fld>
            <a:endParaRPr lang="en-US"/>
          </a:p>
        </p:txBody>
      </p:sp>
    </p:spTree>
    <p:extLst>
      <p:ext uri="{BB962C8B-B14F-4D97-AF65-F5344CB8AC3E}">
        <p14:creationId xmlns:p14="http://schemas.microsoft.com/office/powerpoint/2010/main" val="1840694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C2F4B4C-8EFF-5444-8D4F-FFDFEEBF65A9}" type="datetime1">
              <a:rPr lang="en-US" smtClean="0"/>
              <a:t>11/12/19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F037AB-E1D8-944F-9BD8-764215AB73A7}" type="slidenum">
              <a:rPr lang="en-US" smtClean="0"/>
              <a:t>‹#›</a:t>
            </a:fld>
            <a:endParaRPr lang="en-US"/>
          </a:p>
        </p:txBody>
      </p:sp>
    </p:spTree>
    <p:extLst>
      <p:ext uri="{BB962C8B-B14F-4D97-AF65-F5344CB8AC3E}">
        <p14:creationId xmlns:p14="http://schemas.microsoft.com/office/powerpoint/2010/main" val="3989767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3F04925C-B1D0-A64A-8BC2-1F3030EF9645}" type="datetime1">
              <a:rPr lang="en-US" smtClean="0"/>
              <a:t>11/12/19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F037AB-E1D8-944F-9BD8-764215AB73A7}" type="slidenum">
              <a:rPr lang="en-US" smtClean="0"/>
              <a:t>‹#›</a:t>
            </a:fld>
            <a:endParaRPr lang="en-US"/>
          </a:p>
        </p:txBody>
      </p:sp>
    </p:spTree>
    <p:extLst>
      <p:ext uri="{BB962C8B-B14F-4D97-AF65-F5344CB8AC3E}">
        <p14:creationId xmlns:p14="http://schemas.microsoft.com/office/powerpoint/2010/main" val="1004971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73B0D1BE-8495-7443-A66A-B16A15AAB48A}" type="datetime1">
              <a:rPr lang="en-US" smtClean="0"/>
              <a:t>11/12/19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F037AB-E1D8-944F-9BD8-764215AB73A7}" type="slidenum">
              <a:rPr lang="en-US" smtClean="0"/>
              <a:t>‹#›</a:t>
            </a:fld>
            <a:endParaRPr lang="en-US"/>
          </a:p>
        </p:txBody>
      </p:sp>
    </p:spTree>
    <p:extLst>
      <p:ext uri="{BB962C8B-B14F-4D97-AF65-F5344CB8AC3E}">
        <p14:creationId xmlns:p14="http://schemas.microsoft.com/office/powerpoint/2010/main" val="1026958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FA142B79-AC9F-8A46-B73A-4ADF37C45F15}" type="datetime1">
              <a:rPr lang="en-US" smtClean="0"/>
              <a:t>11/12/19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F037AB-E1D8-944F-9BD8-764215AB73A7}" type="slidenum">
              <a:rPr lang="en-US" smtClean="0"/>
              <a:t>‹#›</a:t>
            </a:fld>
            <a:endParaRPr lang="en-US"/>
          </a:p>
        </p:txBody>
      </p:sp>
    </p:spTree>
    <p:extLst>
      <p:ext uri="{BB962C8B-B14F-4D97-AF65-F5344CB8AC3E}">
        <p14:creationId xmlns:p14="http://schemas.microsoft.com/office/powerpoint/2010/main" val="4226892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2A89CB20-D8FA-3542-9420-BAEF78539CAD}" type="datetime1">
              <a:rPr lang="en-US" smtClean="0"/>
              <a:t>11/12/19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F037AB-E1D8-944F-9BD8-764215AB73A7}" type="slidenum">
              <a:rPr lang="en-US" smtClean="0"/>
              <a:t>‹#›</a:t>
            </a:fld>
            <a:endParaRPr lang="en-US"/>
          </a:p>
        </p:txBody>
      </p:sp>
    </p:spTree>
    <p:extLst>
      <p:ext uri="{BB962C8B-B14F-4D97-AF65-F5344CB8AC3E}">
        <p14:creationId xmlns:p14="http://schemas.microsoft.com/office/powerpoint/2010/main" val="3453348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0DCF4667-DDBB-C847-A387-3E82C4E792FE}" type="datetime1">
              <a:rPr lang="en-US" smtClean="0"/>
              <a:t>11/12/19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F037AB-E1D8-944F-9BD8-764215AB73A7}" type="slidenum">
              <a:rPr lang="en-US" smtClean="0"/>
              <a:t>‹#›</a:t>
            </a:fld>
            <a:endParaRPr lang="en-US"/>
          </a:p>
        </p:txBody>
      </p:sp>
    </p:spTree>
    <p:extLst>
      <p:ext uri="{BB962C8B-B14F-4D97-AF65-F5344CB8AC3E}">
        <p14:creationId xmlns:p14="http://schemas.microsoft.com/office/powerpoint/2010/main" val="179269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1C998BB8-4071-E841-993D-1A14F4FF5036}" type="datetime1">
              <a:rPr lang="en-US" smtClean="0"/>
              <a:t>11/12/19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F037AB-E1D8-944F-9BD8-764215AB73A7}" type="slidenum">
              <a:rPr lang="en-US" smtClean="0"/>
              <a:t>‹#›</a:t>
            </a:fld>
            <a:endParaRPr lang="en-US"/>
          </a:p>
        </p:txBody>
      </p:sp>
    </p:spTree>
    <p:extLst>
      <p:ext uri="{BB962C8B-B14F-4D97-AF65-F5344CB8AC3E}">
        <p14:creationId xmlns:p14="http://schemas.microsoft.com/office/powerpoint/2010/main" val="944363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2A445C-D9F0-884A-BFB6-AFB2EB4AD590}" type="datetime1">
              <a:rPr lang="en-US" smtClean="0"/>
              <a:t>11/12/19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F037AB-E1D8-944F-9BD8-764215AB73A7}" type="slidenum">
              <a:rPr lang="en-US" smtClean="0"/>
              <a:t>‹#›</a:t>
            </a:fld>
            <a:endParaRPr lang="en-US"/>
          </a:p>
        </p:txBody>
      </p:sp>
    </p:spTree>
    <p:extLst>
      <p:ext uri="{BB962C8B-B14F-4D97-AF65-F5344CB8AC3E}">
        <p14:creationId xmlns:p14="http://schemas.microsoft.com/office/powerpoint/2010/main" val="4017520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A8719377-DF83-904E-99AB-7B15F7EB1B49}" type="datetime1">
              <a:rPr lang="en-US" smtClean="0"/>
              <a:t>11/12/19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F037AB-E1D8-944F-9BD8-764215AB73A7}" type="slidenum">
              <a:rPr lang="en-US" smtClean="0"/>
              <a:t>‹#›</a:t>
            </a:fld>
            <a:endParaRPr lang="en-US"/>
          </a:p>
        </p:txBody>
      </p:sp>
    </p:spTree>
    <p:extLst>
      <p:ext uri="{BB962C8B-B14F-4D97-AF65-F5344CB8AC3E}">
        <p14:creationId xmlns:p14="http://schemas.microsoft.com/office/powerpoint/2010/main" val="1928752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4057F4C-B1D2-4F41-B88B-C59710C2A7D0}" type="datetime1">
              <a:rPr lang="en-US" smtClean="0"/>
              <a:t>11/12/19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F037AB-E1D8-944F-9BD8-764215AB73A7}" type="slidenum">
              <a:rPr lang="en-US" smtClean="0"/>
              <a:t>‹#›</a:t>
            </a:fld>
            <a:endParaRPr lang="en-US"/>
          </a:p>
        </p:txBody>
      </p:sp>
    </p:spTree>
    <p:extLst>
      <p:ext uri="{BB962C8B-B14F-4D97-AF65-F5344CB8AC3E}">
        <p14:creationId xmlns:p14="http://schemas.microsoft.com/office/powerpoint/2010/main" val="4158959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740E14-49B2-E846-B1E6-13417E4B0498}" type="datetime1">
              <a:rPr lang="en-US" smtClean="0"/>
              <a:t>11/12/19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F037AB-E1D8-944F-9BD8-764215AB73A7}" type="slidenum">
              <a:rPr lang="en-US" smtClean="0"/>
              <a:t>‹#›</a:t>
            </a:fld>
            <a:endParaRPr lang="en-US"/>
          </a:p>
        </p:txBody>
      </p:sp>
    </p:spTree>
    <p:extLst>
      <p:ext uri="{BB962C8B-B14F-4D97-AF65-F5344CB8AC3E}">
        <p14:creationId xmlns:p14="http://schemas.microsoft.com/office/powerpoint/2010/main" val="119517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4.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8.tiff"/><Relationship Id="rId5" Type="http://schemas.openxmlformats.org/officeDocument/2006/relationships/image" Target="../media/image37.tiff"/><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1.tif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2.png"/><Relationship Id="rId7"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4.png"/><Relationship Id="rId10" Type="http://schemas.openxmlformats.org/officeDocument/2006/relationships/image" Target="../media/image9.tiff"/><Relationship Id="rId4" Type="http://schemas.openxmlformats.org/officeDocument/2006/relationships/image" Target="../media/image3.png"/><Relationship Id="rId9" Type="http://schemas.openxmlformats.org/officeDocument/2006/relationships/image" Target="../media/image8.tiff"/></Relationships>
</file>

<file path=ppt/slides/_rels/slide5.xml.rels><?xml version="1.0" encoding="UTF-8" standalone="yes"?>
<Relationships xmlns="http://schemas.openxmlformats.org/package/2006/relationships"><Relationship Id="rId8" Type="http://schemas.openxmlformats.org/officeDocument/2006/relationships/image" Target="../media/image15.tiff"/><Relationship Id="rId3" Type="http://schemas.openxmlformats.org/officeDocument/2006/relationships/image" Target="../media/image10.png"/><Relationship Id="rId7" Type="http://schemas.openxmlformats.org/officeDocument/2006/relationships/image" Target="../media/image14.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tiff"/><Relationship Id="rId4" Type="http://schemas.openxmlformats.org/officeDocument/2006/relationships/image" Target="../media/image11.tiff"/><Relationship Id="rId9" Type="http://schemas.openxmlformats.org/officeDocument/2006/relationships/image" Target="../media/image16.tiff"/></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tiff"/><Relationship Id="rId5" Type="http://schemas.openxmlformats.org/officeDocument/2006/relationships/image" Target="../media/image19.tiff"/><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tiff"/><Relationship Id="rId5" Type="http://schemas.openxmlformats.org/officeDocument/2006/relationships/image" Target="../media/image23.tiff"/><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1.tiff"/><Relationship Id="rId3" Type="http://schemas.openxmlformats.org/officeDocument/2006/relationships/image" Target="../media/image26.tiff"/><Relationship Id="rId7" Type="http://schemas.openxmlformats.org/officeDocument/2006/relationships/image" Target="../media/image30.tif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tiff"/><Relationship Id="rId5" Type="http://schemas.openxmlformats.org/officeDocument/2006/relationships/image" Target="../media/image28.png"/><Relationship Id="rId10" Type="http://schemas.openxmlformats.org/officeDocument/2006/relationships/image" Target="../media/image33.tiff"/><Relationship Id="rId4" Type="http://schemas.openxmlformats.org/officeDocument/2006/relationships/image" Target="../media/image27.tiff"/><Relationship Id="rId9" Type="http://schemas.openxmlformats.org/officeDocument/2006/relationships/image" Target="../media/image3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1D9F9-D038-A147-9245-28E218DC2F32}"/>
              </a:ext>
            </a:extLst>
          </p:cNvPr>
          <p:cNvSpPr>
            <a:spLocks noGrp="1"/>
          </p:cNvSpPr>
          <p:nvPr>
            <p:ph type="ctrTitle"/>
          </p:nvPr>
        </p:nvSpPr>
        <p:spPr/>
        <p:txBody>
          <a:bodyPr>
            <a:normAutofit fontScale="90000"/>
          </a:bodyPr>
          <a:lstStyle/>
          <a:p>
            <a:r>
              <a:rPr lang="en-US" dirty="0"/>
              <a:t>Simulating Hyper-Eddington accretion at the vicinity of black hole seed</a:t>
            </a:r>
          </a:p>
        </p:txBody>
      </p:sp>
      <p:sp>
        <p:nvSpPr>
          <p:cNvPr id="3" name="Subtitle 2">
            <a:extLst>
              <a:ext uri="{FF2B5EF4-FFF2-40B4-BE49-F238E27FC236}">
                <a16:creationId xmlns:a16="http://schemas.microsoft.com/office/drawing/2014/main" id="{034D85EE-30AE-6645-9210-FFC6215E493C}"/>
              </a:ext>
            </a:extLst>
          </p:cNvPr>
          <p:cNvSpPr>
            <a:spLocks noGrp="1"/>
          </p:cNvSpPr>
          <p:nvPr>
            <p:ph type="subTitle" idx="1"/>
          </p:nvPr>
        </p:nvSpPr>
        <p:spPr>
          <a:xfrm>
            <a:off x="1143000" y="4079875"/>
            <a:ext cx="6858000" cy="1655762"/>
          </a:xfrm>
        </p:spPr>
        <p:txBody>
          <a:bodyPr>
            <a:noAutofit/>
          </a:bodyPr>
          <a:lstStyle/>
          <a:p>
            <a:r>
              <a:rPr lang="en-US" sz="4000" dirty="0" err="1"/>
              <a:t>Haojie</a:t>
            </a:r>
            <a:r>
              <a:rPr lang="en-US" sz="4000" dirty="0"/>
              <a:t> Hu</a:t>
            </a:r>
          </a:p>
          <a:p>
            <a:r>
              <a:rPr lang="en-US" sz="4000" dirty="0" err="1"/>
              <a:t>DoA</a:t>
            </a:r>
            <a:r>
              <a:rPr lang="en-US" sz="4000" dirty="0"/>
              <a:t>, KIAA, Peking U</a:t>
            </a:r>
          </a:p>
        </p:txBody>
      </p:sp>
    </p:spTree>
    <p:extLst>
      <p:ext uri="{BB962C8B-B14F-4D97-AF65-F5344CB8AC3E}">
        <p14:creationId xmlns:p14="http://schemas.microsoft.com/office/powerpoint/2010/main" val="2447659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592E3DF-38F0-7148-8F23-213AAEC73154}"/>
              </a:ext>
            </a:extLst>
          </p:cNvPr>
          <p:cNvSpPr>
            <a:spLocks noGrp="1"/>
          </p:cNvSpPr>
          <p:nvPr>
            <p:ph type="title"/>
          </p:nvPr>
        </p:nvSpPr>
        <p:spPr>
          <a:xfrm>
            <a:off x="342906" y="21802"/>
            <a:ext cx="8388350" cy="1325563"/>
          </a:xfrm>
        </p:spPr>
        <p:txBody>
          <a:bodyPr>
            <a:normAutofit/>
          </a:bodyPr>
          <a:lstStyle/>
          <a:p>
            <a:pPr algn="ctr"/>
            <a:r>
              <a:rPr lang="en-US" sz="4000" dirty="0"/>
              <a:t>Hyper-Eddington accretion near the BH</a:t>
            </a:r>
          </a:p>
        </p:txBody>
      </p:sp>
      <p:sp>
        <p:nvSpPr>
          <p:cNvPr id="16" name="TextBox 15">
            <a:extLst>
              <a:ext uri="{FF2B5EF4-FFF2-40B4-BE49-F238E27FC236}">
                <a16:creationId xmlns:a16="http://schemas.microsoft.com/office/drawing/2014/main" id="{FEE0795E-D929-F541-9736-7F4A116849C3}"/>
              </a:ext>
            </a:extLst>
          </p:cNvPr>
          <p:cNvSpPr txBox="1"/>
          <p:nvPr/>
        </p:nvSpPr>
        <p:spPr>
          <a:xfrm>
            <a:off x="656824" y="1187795"/>
            <a:ext cx="3169441" cy="523220"/>
          </a:xfrm>
          <a:prstGeom prst="rect">
            <a:avLst/>
          </a:prstGeom>
          <a:noFill/>
        </p:spPr>
        <p:txBody>
          <a:bodyPr wrap="square" rtlCol="0">
            <a:spAutoFit/>
          </a:bodyPr>
          <a:lstStyle/>
          <a:p>
            <a:r>
              <a:rPr lang="en-US" sz="2800" dirty="0"/>
              <a:t>Hot bubble expands</a:t>
            </a:r>
          </a:p>
        </p:txBody>
      </p:sp>
      <p:sp>
        <p:nvSpPr>
          <p:cNvPr id="18" name="Down Arrow 17">
            <a:extLst>
              <a:ext uri="{FF2B5EF4-FFF2-40B4-BE49-F238E27FC236}">
                <a16:creationId xmlns:a16="http://schemas.microsoft.com/office/drawing/2014/main" id="{E6716C68-231C-E94A-A03C-BFFDCBE4CA8C}"/>
              </a:ext>
            </a:extLst>
          </p:cNvPr>
          <p:cNvSpPr/>
          <p:nvPr/>
        </p:nvSpPr>
        <p:spPr>
          <a:xfrm>
            <a:off x="1978020" y="1677429"/>
            <a:ext cx="431800" cy="584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879DA90-6AB9-2E40-9DE6-84944ED54EBB}"/>
              </a:ext>
            </a:extLst>
          </p:cNvPr>
          <p:cNvSpPr txBox="1"/>
          <p:nvPr/>
        </p:nvSpPr>
        <p:spPr>
          <a:xfrm>
            <a:off x="657220" y="2258968"/>
            <a:ext cx="3238500" cy="954107"/>
          </a:xfrm>
          <a:prstGeom prst="rect">
            <a:avLst/>
          </a:prstGeom>
          <a:noFill/>
        </p:spPr>
        <p:txBody>
          <a:bodyPr wrap="square" rtlCol="0">
            <a:spAutoFit/>
          </a:bodyPr>
          <a:lstStyle/>
          <a:p>
            <a:pPr algn="ctr"/>
            <a:r>
              <a:rPr lang="en-US" sz="2800" dirty="0"/>
              <a:t>Bubble touches the outer radius</a:t>
            </a:r>
          </a:p>
        </p:txBody>
      </p:sp>
      <p:sp>
        <p:nvSpPr>
          <p:cNvPr id="20" name="Down Arrow 19">
            <a:extLst>
              <a:ext uri="{FF2B5EF4-FFF2-40B4-BE49-F238E27FC236}">
                <a16:creationId xmlns:a16="http://schemas.microsoft.com/office/drawing/2014/main" id="{88AF6B1B-89D8-5344-A260-3C77CC6A5466}"/>
              </a:ext>
            </a:extLst>
          </p:cNvPr>
          <p:cNvSpPr/>
          <p:nvPr/>
        </p:nvSpPr>
        <p:spPr>
          <a:xfrm>
            <a:off x="1978020" y="3202782"/>
            <a:ext cx="431800" cy="584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FB8F9B6-89A0-AB4A-B7D8-A18E9B5130BE}"/>
              </a:ext>
            </a:extLst>
          </p:cNvPr>
          <p:cNvSpPr txBox="1"/>
          <p:nvPr/>
        </p:nvSpPr>
        <p:spPr>
          <a:xfrm>
            <a:off x="485770" y="3818055"/>
            <a:ext cx="3511548" cy="523220"/>
          </a:xfrm>
          <a:prstGeom prst="rect">
            <a:avLst/>
          </a:prstGeom>
          <a:noFill/>
        </p:spPr>
        <p:txBody>
          <a:bodyPr wrap="square" rtlCol="0">
            <a:spAutoFit/>
          </a:bodyPr>
          <a:lstStyle/>
          <a:p>
            <a:pPr algn="ctr"/>
            <a:r>
              <a:rPr lang="en-US" sz="2800" dirty="0"/>
              <a:t>Gas starts to contract</a:t>
            </a:r>
          </a:p>
        </p:txBody>
      </p:sp>
      <p:sp>
        <p:nvSpPr>
          <p:cNvPr id="22" name="Down Arrow 21">
            <a:extLst>
              <a:ext uri="{FF2B5EF4-FFF2-40B4-BE49-F238E27FC236}">
                <a16:creationId xmlns:a16="http://schemas.microsoft.com/office/drawing/2014/main" id="{1E883431-C6CF-994C-BD07-BCAFAD108D5F}"/>
              </a:ext>
            </a:extLst>
          </p:cNvPr>
          <p:cNvSpPr/>
          <p:nvPr/>
        </p:nvSpPr>
        <p:spPr>
          <a:xfrm>
            <a:off x="1978020" y="4357563"/>
            <a:ext cx="431800" cy="584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7C18378-063C-7E48-8754-3A606D42F33A}"/>
              </a:ext>
            </a:extLst>
          </p:cNvPr>
          <p:cNvSpPr txBox="1"/>
          <p:nvPr/>
        </p:nvSpPr>
        <p:spPr>
          <a:xfrm>
            <a:off x="377820" y="5144325"/>
            <a:ext cx="3632200" cy="523220"/>
          </a:xfrm>
          <a:prstGeom prst="rect">
            <a:avLst/>
          </a:prstGeom>
          <a:noFill/>
        </p:spPr>
        <p:txBody>
          <a:bodyPr wrap="square" rtlCol="0">
            <a:spAutoFit/>
          </a:bodyPr>
          <a:lstStyle/>
          <a:p>
            <a:pPr algn="ctr"/>
            <a:r>
              <a:rPr lang="en-US" sz="2800" dirty="0"/>
              <a:t>Convection occurs</a:t>
            </a:r>
          </a:p>
        </p:txBody>
      </p:sp>
      <p:pic>
        <p:nvPicPr>
          <p:cNvPr id="24" name="Online Media 23" descr="movie_for_sim.mp4">
            <a:hlinkClick r:id="" action="ppaction://media"/>
            <a:extLst>
              <a:ext uri="{FF2B5EF4-FFF2-40B4-BE49-F238E27FC236}">
                <a16:creationId xmlns:a16="http://schemas.microsoft.com/office/drawing/2014/main" id="{0F7DE134-399B-D548-953C-CB58C1406FB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1996" r="45556" b="8980"/>
          <a:stretch/>
        </p:blipFill>
        <p:spPr>
          <a:xfrm>
            <a:off x="4338640" y="1101463"/>
            <a:ext cx="3511548" cy="5540648"/>
          </a:xfrm>
          <a:prstGeom prst="rect">
            <a:avLst/>
          </a:prstGeom>
        </p:spPr>
      </p:pic>
    </p:spTree>
    <p:extLst>
      <p:ext uri="{BB962C8B-B14F-4D97-AF65-F5344CB8AC3E}">
        <p14:creationId xmlns:p14="http://schemas.microsoft.com/office/powerpoint/2010/main" val="59117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89"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4"/>
                </p:tgtEl>
              </p:cMediaNode>
            </p:video>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4"/>
                                        </p:tgtEl>
                                      </p:cBhvr>
                                    </p:cmd>
                                  </p:childTnLst>
                                </p:cTn>
                              </p:par>
                            </p:childTnLst>
                          </p:cTn>
                        </p:par>
                      </p:childTnLst>
                    </p:cTn>
                  </p:par>
                </p:childTnLst>
              </p:cTn>
              <p:nextCondLst>
                <p:cond evt="onClick" delay="0">
                  <p:tgtEl>
                    <p:spTgt spid="2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00F2B4A-5B43-7A4D-9BD4-DAEF46502EE4}"/>
              </a:ext>
            </a:extLst>
          </p:cNvPr>
          <p:cNvSpPr txBox="1">
            <a:spLocks/>
          </p:cNvSpPr>
          <p:nvPr/>
        </p:nvSpPr>
        <p:spPr>
          <a:xfrm>
            <a:off x="1540498" y="27271"/>
            <a:ext cx="6274765" cy="689995"/>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t>Mass flow at different region</a:t>
            </a:r>
          </a:p>
        </p:txBody>
      </p:sp>
      <p:sp>
        <p:nvSpPr>
          <p:cNvPr id="4" name="TextBox 3">
            <a:extLst>
              <a:ext uri="{FF2B5EF4-FFF2-40B4-BE49-F238E27FC236}">
                <a16:creationId xmlns:a16="http://schemas.microsoft.com/office/drawing/2014/main" id="{89504461-46E6-8C4D-89AF-86243AD596F4}"/>
              </a:ext>
            </a:extLst>
          </p:cNvPr>
          <p:cNvSpPr txBox="1"/>
          <p:nvPr/>
        </p:nvSpPr>
        <p:spPr>
          <a:xfrm>
            <a:off x="404911" y="5415757"/>
            <a:ext cx="5159177" cy="830997"/>
          </a:xfrm>
          <a:prstGeom prst="rect">
            <a:avLst/>
          </a:prstGeom>
          <a:noFill/>
        </p:spPr>
        <p:txBody>
          <a:bodyPr wrap="square" rtlCol="0">
            <a:spAutoFit/>
          </a:bodyPr>
          <a:lstStyle/>
          <a:p>
            <a:r>
              <a:rPr lang="en-US" sz="2400" dirty="0"/>
              <a:t>Inner:  Several Eddington accretion</a:t>
            </a:r>
          </a:p>
          <a:p>
            <a:r>
              <a:rPr lang="en-US" sz="2400" dirty="0"/>
              <a:t>Large scale: strong outflows</a:t>
            </a:r>
          </a:p>
        </p:txBody>
      </p:sp>
      <p:pic>
        <p:nvPicPr>
          <p:cNvPr id="6" name="Picture 5">
            <a:extLst>
              <a:ext uri="{FF2B5EF4-FFF2-40B4-BE49-F238E27FC236}">
                <a16:creationId xmlns:a16="http://schemas.microsoft.com/office/drawing/2014/main" id="{4A495427-C1E5-D642-BEE4-7E26D93D3B86}"/>
              </a:ext>
            </a:extLst>
          </p:cNvPr>
          <p:cNvPicPr>
            <a:picLocks noChangeAspect="1"/>
          </p:cNvPicPr>
          <p:nvPr/>
        </p:nvPicPr>
        <p:blipFill rotWithShape="1">
          <a:blip r:embed="rId3"/>
          <a:srcRect r="17587"/>
          <a:stretch/>
        </p:blipFill>
        <p:spPr>
          <a:xfrm>
            <a:off x="5159177" y="672314"/>
            <a:ext cx="3950040" cy="6185686"/>
          </a:xfrm>
          <a:prstGeom prst="rect">
            <a:avLst/>
          </a:prstGeom>
        </p:spPr>
      </p:pic>
      <p:pic>
        <p:nvPicPr>
          <p:cNvPr id="7" name="Picture 6">
            <a:extLst>
              <a:ext uri="{FF2B5EF4-FFF2-40B4-BE49-F238E27FC236}">
                <a16:creationId xmlns:a16="http://schemas.microsoft.com/office/drawing/2014/main" id="{779280C8-9984-7D47-B10C-CA881DC6D289}"/>
              </a:ext>
            </a:extLst>
          </p:cNvPr>
          <p:cNvPicPr>
            <a:picLocks noChangeAspect="1"/>
          </p:cNvPicPr>
          <p:nvPr/>
        </p:nvPicPr>
        <p:blipFill>
          <a:blip r:embed="rId4"/>
          <a:stretch>
            <a:fillRect/>
          </a:stretch>
        </p:blipFill>
        <p:spPr>
          <a:xfrm>
            <a:off x="0" y="1764830"/>
            <a:ext cx="5159177" cy="3640548"/>
          </a:xfrm>
          <a:prstGeom prst="rect">
            <a:avLst/>
          </a:prstGeom>
        </p:spPr>
      </p:pic>
      <p:sp>
        <p:nvSpPr>
          <p:cNvPr id="10" name="Rectangle 9">
            <a:extLst>
              <a:ext uri="{FF2B5EF4-FFF2-40B4-BE49-F238E27FC236}">
                <a16:creationId xmlns:a16="http://schemas.microsoft.com/office/drawing/2014/main" id="{2C442B21-BF0A-0D48-BE97-329A9CD57303}"/>
              </a:ext>
            </a:extLst>
          </p:cNvPr>
          <p:cNvSpPr/>
          <p:nvPr/>
        </p:nvSpPr>
        <p:spPr>
          <a:xfrm>
            <a:off x="404911" y="5100638"/>
            <a:ext cx="4754266" cy="304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E80B1322-5F94-DF49-976F-D4C0B6ABF3C3}"/>
              </a:ext>
            </a:extLst>
          </p:cNvPr>
          <p:cNvSpPr txBox="1"/>
          <p:nvPr/>
        </p:nvSpPr>
        <p:spPr>
          <a:xfrm>
            <a:off x="1013973" y="5100638"/>
            <a:ext cx="600075" cy="369332"/>
          </a:xfrm>
          <a:prstGeom prst="rect">
            <a:avLst/>
          </a:prstGeom>
          <a:noFill/>
        </p:spPr>
        <p:txBody>
          <a:bodyPr wrap="square" rtlCol="0">
            <a:spAutoFit/>
          </a:bodyPr>
          <a:lstStyle/>
          <a:p>
            <a:r>
              <a:rPr lang="en-US" dirty="0"/>
              <a:t>10</a:t>
            </a:r>
          </a:p>
        </p:txBody>
      </p:sp>
      <p:sp>
        <p:nvSpPr>
          <p:cNvPr id="13" name="TextBox 12">
            <a:extLst>
              <a:ext uri="{FF2B5EF4-FFF2-40B4-BE49-F238E27FC236}">
                <a16:creationId xmlns:a16="http://schemas.microsoft.com/office/drawing/2014/main" id="{3530EDA1-5C9B-D145-B250-BA4C4FEE9406}"/>
              </a:ext>
            </a:extLst>
          </p:cNvPr>
          <p:cNvSpPr txBox="1"/>
          <p:nvPr/>
        </p:nvSpPr>
        <p:spPr>
          <a:xfrm>
            <a:off x="4377842" y="5094754"/>
            <a:ext cx="781335" cy="369332"/>
          </a:xfrm>
          <a:prstGeom prst="rect">
            <a:avLst/>
          </a:prstGeom>
          <a:noFill/>
        </p:spPr>
        <p:txBody>
          <a:bodyPr wrap="square" rtlCol="0">
            <a:spAutoFit/>
          </a:bodyPr>
          <a:lstStyle/>
          <a:p>
            <a:r>
              <a:rPr lang="en-US" dirty="0"/>
              <a:t>1000</a:t>
            </a:r>
          </a:p>
        </p:txBody>
      </p:sp>
      <p:pic>
        <p:nvPicPr>
          <p:cNvPr id="14" name="Picture 13">
            <a:extLst>
              <a:ext uri="{FF2B5EF4-FFF2-40B4-BE49-F238E27FC236}">
                <a16:creationId xmlns:a16="http://schemas.microsoft.com/office/drawing/2014/main" id="{A7A698B2-62D6-7F4D-81E7-98B6DAFEF8E8}"/>
              </a:ext>
            </a:extLst>
          </p:cNvPr>
          <p:cNvPicPr>
            <a:picLocks noChangeAspect="1"/>
          </p:cNvPicPr>
          <p:nvPr/>
        </p:nvPicPr>
        <p:blipFill>
          <a:blip r:embed="rId5"/>
          <a:stretch>
            <a:fillRect/>
          </a:stretch>
        </p:blipFill>
        <p:spPr>
          <a:xfrm>
            <a:off x="2312144" y="5094754"/>
            <a:ext cx="939800" cy="419100"/>
          </a:xfrm>
          <a:prstGeom prst="rect">
            <a:avLst/>
          </a:prstGeom>
        </p:spPr>
      </p:pic>
      <p:sp>
        <p:nvSpPr>
          <p:cNvPr id="15" name="Rectangle 14">
            <a:extLst>
              <a:ext uri="{FF2B5EF4-FFF2-40B4-BE49-F238E27FC236}">
                <a16:creationId xmlns:a16="http://schemas.microsoft.com/office/drawing/2014/main" id="{D4DCC374-8088-AF44-B88C-6F91BE929836}"/>
              </a:ext>
            </a:extLst>
          </p:cNvPr>
          <p:cNvSpPr/>
          <p:nvPr/>
        </p:nvSpPr>
        <p:spPr>
          <a:xfrm>
            <a:off x="-14296" y="1452622"/>
            <a:ext cx="404911" cy="40612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9F43FB9-29A7-DE42-9031-F2CF40539235}"/>
              </a:ext>
            </a:extLst>
          </p:cNvPr>
          <p:cNvSpPr txBox="1"/>
          <p:nvPr/>
        </p:nvSpPr>
        <p:spPr>
          <a:xfrm>
            <a:off x="-78128" y="4094298"/>
            <a:ext cx="781335" cy="369332"/>
          </a:xfrm>
          <a:prstGeom prst="rect">
            <a:avLst/>
          </a:prstGeom>
          <a:noFill/>
        </p:spPr>
        <p:txBody>
          <a:bodyPr wrap="square" rtlCol="0">
            <a:spAutoFit/>
          </a:bodyPr>
          <a:lstStyle/>
          <a:p>
            <a:r>
              <a:rPr lang="en-US" dirty="0"/>
              <a:t>0.01</a:t>
            </a:r>
          </a:p>
        </p:txBody>
      </p:sp>
      <p:sp>
        <p:nvSpPr>
          <p:cNvPr id="17" name="TextBox 16">
            <a:extLst>
              <a:ext uri="{FF2B5EF4-FFF2-40B4-BE49-F238E27FC236}">
                <a16:creationId xmlns:a16="http://schemas.microsoft.com/office/drawing/2014/main" id="{B2CF72F2-3214-FA4E-B809-D8C1888458CF}"/>
              </a:ext>
            </a:extLst>
          </p:cNvPr>
          <p:cNvSpPr txBox="1"/>
          <p:nvPr/>
        </p:nvSpPr>
        <p:spPr>
          <a:xfrm>
            <a:off x="36132" y="2857548"/>
            <a:ext cx="600125" cy="369332"/>
          </a:xfrm>
          <a:prstGeom prst="rect">
            <a:avLst/>
          </a:prstGeom>
          <a:noFill/>
        </p:spPr>
        <p:txBody>
          <a:bodyPr wrap="square" rtlCol="0">
            <a:spAutoFit/>
          </a:bodyPr>
          <a:lstStyle/>
          <a:p>
            <a:r>
              <a:rPr lang="en-US" dirty="0"/>
              <a:t>10</a:t>
            </a:r>
          </a:p>
        </p:txBody>
      </p:sp>
      <p:pic>
        <p:nvPicPr>
          <p:cNvPr id="18" name="Picture 17">
            <a:extLst>
              <a:ext uri="{FF2B5EF4-FFF2-40B4-BE49-F238E27FC236}">
                <a16:creationId xmlns:a16="http://schemas.microsoft.com/office/drawing/2014/main" id="{900A78A3-D2E5-5841-93B9-00454619800B}"/>
              </a:ext>
            </a:extLst>
          </p:cNvPr>
          <p:cNvPicPr>
            <a:picLocks noChangeAspect="1"/>
          </p:cNvPicPr>
          <p:nvPr/>
        </p:nvPicPr>
        <p:blipFill>
          <a:blip r:embed="rId6"/>
          <a:stretch>
            <a:fillRect/>
          </a:stretch>
        </p:blipFill>
        <p:spPr>
          <a:xfrm>
            <a:off x="163651" y="1502584"/>
            <a:ext cx="869405" cy="304740"/>
          </a:xfrm>
          <a:prstGeom prst="rect">
            <a:avLst/>
          </a:prstGeom>
        </p:spPr>
      </p:pic>
    </p:spTree>
    <p:extLst>
      <p:ext uri="{BB962C8B-B14F-4D97-AF65-F5344CB8AC3E}">
        <p14:creationId xmlns:p14="http://schemas.microsoft.com/office/powerpoint/2010/main" val="2754928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085F86D-34EA-CC47-A31F-EA047E0C4141}"/>
              </a:ext>
            </a:extLst>
          </p:cNvPr>
          <p:cNvSpPr txBox="1">
            <a:spLocks/>
          </p:cNvSpPr>
          <p:nvPr/>
        </p:nvSpPr>
        <p:spPr>
          <a:xfrm>
            <a:off x="1540498" y="98711"/>
            <a:ext cx="6274765" cy="689995"/>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t>Convection and outflows</a:t>
            </a:r>
          </a:p>
        </p:txBody>
      </p:sp>
      <p:pic>
        <p:nvPicPr>
          <p:cNvPr id="10" name="Picture 9">
            <a:extLst>
              <a:ext uri="{FF2B5EF4-FFF2-40B4-BE49-F238E27FC236}">
                <a16:creationId xmlns:a16="http://schemas.microsoft.com/office/drawing/2014/main" id="{7933E5B1-4F85-8A41-8F60-F2018C6E0DC4}"/>
              </a:ext>
            </a:extLst>
          </p:cNvPr>
          <p:cNvPicPr>
            <a:picLocks noChangeAspect="1"/>
          </p:cNvPicPr>
          <p:nvPr/>
        </p:nvPicPr>
        <p:blipFill>
          <a:blip r:embed="rId3"/>
          <a:stretch>
            <a:fillRect/>
          </a:stretch>
        </p:blipFill>
        <p:spPr>
          <a:xfrm>
            <a:off x="4414838" y="848755"/>
            <a:ext cx="4700585" cy="5994956"/>
          </a:xfrm>
          <a:prstGeom prst="rect">
            <a:avLst/>
          </a:prstGeom>
        </p:spPr>
      </p:pic>
      <p:sp>
        <p:nvSpPr>
          <p:cNvPr id="11" name="TextBox 10">
            <a:extLst>
              <a:ext uri="{FF2B5EF4-FFF2-40B4-BE49-F238E27FC236}">
                <a16:creationId xmlns:a16="http://schemas.microsoft.com/office/drawing/2014/main" id="{2CC20F6A-8419-6143-BE6A-AA834A2351A3}"/>
              </a:ext>
            </a:extLst>
          </p:cNvPr>
          <p:cNvSpPr txBox="1"/>
          <p:nvPr/>
        </p:nvSpPr>
        <p:spPr>
          <a:xfrm>
            <a:off x="753181" y="990393"/>
            <a:ext cx="3265667" cy="954107"/>
          </a:xfrm>
          <a:prstGeom prst="rect">
            <a:avLst/>
          </a:prstGeom>
          <a:noFill/>
        </p:spPr>
        <p:txBody>
          <a:bodyPr wrap="square" rtlCol="0">
            <a:spAutoFit/>
          </a:bodyPr>
          <a:lstStyle/>
          <a:p>
            <a:pPr algn="ctr"/>
            <a:r>
              <a:rPr lang="en-US" sz="2800" dirty="0"/>
              <a:t>Adiabatic gas</a:t>
            </a:r>
          </a:p>
          <a:p>
            <a:pPr algn="ctr"/>
            <a:r>
              <a:rPr lang="en-US" sz="2800" dirty="0"/>
              <a:t>(very optically thick)</a:t>
            </a:r>
          </a:p>
        </p:txBody>
      </p:sp>
      <p:sp>
        <p:nvSpPr>
          <p:cNvPr id="12" name="TextBox 11">
            <a:extLst>
              <a:ext uri="{FF2B5EF4-FFF2-40B4-BE49-F238E27FC236}">
                <a16:creationId xmlns:a16="http://schemas.microsoft.com/office/drawing/2014/main" id="{173BA0D2-ED7B-A749-9D50-F434E0159EF4}"/>
              </a:ext>
            </a:extLst>
          </p:cNvPr>
          <p:cNvSpPr txBox="1"/>
          <p:nvPr/>
        </p:nvSpPr>
        <p:spPr>
          <a:xfrm>
            <a:off x="1092123" y="2863024"/>
            <a:ext cx="2644928" cy="523220"/>
          </a:xfrm>
          <a:prstGeom prst="rect">
            <a:avLst/>
          </a:prstGeom>
          <a:noFill/>
        </p:spPr>
        <p:txBody>
          <a:bodyPr wrap="square" rtlCol="0">
            <a:spAutoFit/>
          </a:bodyPr>
          <a:lstStyle/>
          <a:p>
            <a:pPr algn="ctr"/>
            <a:r>
              <a:rPr lang="en-US" sz="2800" dirty="0"/>
              <a:t>Entropy gradient</a:t>
            </a:r>
          </a:p>
        </p:txBody>
      </p:sp>
      <p:sp>
        <p:nvSpPr>
          <p:cNvPr id="14" name="TextBox 13">
            <a:extLst>
              <a:ext uri="{FF2B5EF4-FFF2-40B4-BE49-F238E27FC236}">
                <a16:creationId xmlns:a16="http://schemas.microsoft.com/office/drawing/2014/main" id="{840318F9-CD06-6640-A63C-348C79DDA098}"/>
              </a:ext>
            </a:extLst>
          </p:cNvPr>
          <p:cNvSpPr txBox="1"/>
          <p:nvPr/>
        </p:nvSpPr>
        <p:spPr>
          <a:xfrm>
            <a:off x="763507" y="4284583"/>
            <a:ext cx="3265667" cy="523220"/>
          </a:xfrm>
          <a:prstGeom prst="rect">
            <a:avLst/>
          </a:prstGeom>
          <a:noFill/>
        </p:spPr>
        <p:txBody>
          <a:bodyPr wrap="square" rtlCol="0">
            <a:spAutoFit/>
          </a:bodyPr>
          <a:lstStyle/>
          <a:p>
            <a:pPr algn="ctr"/>
            <a:r>
              <a:rPr lang="en-US" sz="2800" dirty="0"/>
              <a:t>Violent convection</a:t>
            </a:r>
          </a:p>
        </p:txBody>
      </p:sp>
      <p:sp>
        <p:nvSpPr>
          <p:cNvPr id="16" name="TextBox 15">
            <a:extLst>
              <a:ext uri="{FF2B5EF4-FFF2-40B4-BE49-F238E27FC236}">
                <a16:creationId xmlns:a16="http://schemas.microsoft.com/office/drawing/2014/main" id="{2139B9C8-9404-564D-9E2F-880D1625DA9A}"/>
              </a:ext>
            </a:extLst>
          </p:cNvPr>
          <p:cNvSpPr txBox="1"/>
          <p:nvPr/>
        </p:nvSpPr>
        <p:spPr>
          <a:xfrm>
            <a:off x="339325" y="5589112"/>
            <a:ext cx="4161240" cy="1003992"/>
          </a:xfrm>
          <a:prstGeom prst="rect">
            <a:avLst/>
          </a:prstGeom>
          <a:noFill/>
        </p:spPr>
        <p:txBody>
          <a:bodyPr wrap="square" rtlCol="0">
            <a:noAutofit/>
          </a:bodyPr>
          <a:lstStyle/>
          <a:p>
            <a:pPr algn="ctr"/>
            <a:r>
              <a:rPr lang="en-US" sz="2800" dirty="0"/>
              <a:t>Suppression of inflows /</a:t>
            </a:r>
          </a:p>
          <a:p>
            <a:pPr algn="ctr"/>
            <a:r>
              <a:rPr lang="en-US" sz="2800" dirty="0"/>
              <a:t>Outflows towards to poles</a:t>
            </a:r>
          </a:p>
        </p:txBody>
      </p:sp>
      <p:sp>
        <p:nvSpPr>
          <p:cNvPr id="17" name="Down Arrow 16">
            <a:extLst>
              <a:ext uri="{FF2B5EF4-FFF2-40B4-BE49-F238E27FC236}">
                <a16:creationId xmlns:a16="http://schemas.microsoft.com/office/drawing/2014/main" id="{B10C6F00-5A39-1141-895F-3DC999BB90E3}"/>
              </a:ext>
            </a:extLst>
          </p:cNvPr>
          <p:cNvSpPr/>
          <p:nvPr/>
        </p:nvSpPr>
        <p:spPr>
          <a:xfrm>
            <a:off x="2157415" y="2138476"/>
            <a:ext cx="457200" cy="5190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a:extLst>
              <a:ext uri="{FF2B5EF4-FFF2-40B4-BE49-F238E27FC236}">
                <a16:creationId xmlns:a16="http://schemas.microsoft.com/office/drawing/2014/main" id="{EE6C19DB-0B15-9E4C-8358-893DC5618147}"/>
              </a:ext>
            </a:extLst>
          </p:cNvPr>
          <p:cNvSpPr/>
          <p:nvPr/>
        </p:nvSpPr>
        <p:spPr>
          <a:xfrm>
            <a:off x="2157415" y="3576851"/>
            <a:ext cx="457200" cy="5190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a:extLst>
              <a:ext uri="{FF2B5EF4-FFF2-40B4-BE49-F238E27FC236}">
                <a16:creationId xmlns:a16="http://schemas.microsoft.com/office/drawing/2014/main" id="{23038012-2607-8D40-91E0-E65B9805AB66}"/>
              </a:ext>
            </a:extLst>
          </p:cNvPr>
          <p:cNvSpPr/>
          <p:nvPr/>
        </p:nvSpPr>
        <p:spPr>
          <a:xfrm>
            <a:off x="2157415" y="4970094"/>
            <a:ext cx="457200" cy="5190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0D43E66-D37E-8A42-985F-9D1A06D0640D}"/>
              </a:ext>
            </a:extLst>
          </p:cNvPr>
          <p:cNvSpPr/>
          <p:nvPr/>
        </p:nvSpPr>
        <p:spPr>
          <a:xfrm>
            <a:off x="4414838" y="863043"/>
            <a:ext cx="2828925" cy="2513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34213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F1D2046-1A4B-4942-B540-34396331590C}"/>
              </a:ext>
            </a:extLst>
          </p:cNvPr>
          <p:cNvSpPr txBox="1"/>
          <p:nvPr/>
        </p:nvSpPr>
        <p:spPr>
          <a:xfrm>
            <a:off x="1649185" y="5730703"/>
            <a:ext cx="6851878" cy="954107"/>
          </a:xfrm>
          <a:prstGeom prst="rect">
            <a:avLst/>
          </a:prstGeom>
          <a:noFill/>
        </p:spPr>
        <p:txBody>
          <a:bodyPr wrap="square" rtlCol="0">
            <a:spAutoFit/>
          </a:bodyPr>
          <a:lstStyle/>
          <a:p>
            <a:r>
              <a:rPr lang="en-US" sz="2800" dirty="0"/>
              <a:t>Outer radius: High accretion rate</a:t>
            </a:r>
          </a:p>
          <a:p>
            <a:r>
              <a:rPr lang="en-US" sz="2800" dirty="0"/>
              <a:t>Inner radius: Several Eddington accretion rate</a:t>
            </a:r>
          </a:p>
        </p:txBody>
      </p:sp>
      <p:pic>
        <p:nvPicPr>
          <p:cNvPr id="3" name="Picture 2">
            <a:extLst>
              <a:ext uri="{FF2B5EF4-FFF2-40B4-BE49-F238E27FC236}">
                <a16:creationId xmlns:a16="http://schemas.microsoft.com/office/drawing/2014/main" id="{1D0A98C4-84A3-8A44-B3D3-1701F952A3F6}"/>
              </a:ext>
            </a:extLst>
          </p:cNvPr>
          <p:cNvPicPr>
            <a:picLocks noChangeAspect="1"/>
          </p:cNvPicPr>
          <p:nvPr/>
        </p:nvPicPr>
        <p:blipFill>
          <a:blip r:embed="rId2"/>
          <a:stretch>
            <a:fillRect/>
          </a:stretch>
        </p:blipFill>
        <p:spPr>
          <a:xfrm>
            <a:off x="1636352" y="1024806"/>
            <a:ext cx="5930671" cy="4425968"/>
          </a:xfrm>
          <a:prstGeom prst="rect">
            <a:avLst/>
          </a:prstGeom>
        </p:spPr>
      </p:pic>
      <p:sp>
        <p:nvSpPr>
          <p:cNvPr id="11" name="Title 1">
            <a:extLst>
              <a:ext uri="{FF2B5EF4-FFF2-40B4-BE49-F238E27FC236}">
                <a16:creationId xmlns:a16="http://schemas.microsoft.com/office/drawing/2014/main" id="{0B048146-C444-F649-9696-06197FFD96DE}"/>
              </a:ext>
            </a:extLst>
          </p:cNvPr>
          <p:cNvSpPr txBox="1">
            <a:spLocks/>
          </p:cNvSpPr>
          <p:nvPr/>
        </p:nvSpPr>
        <p:spPr>
          <a:xfrm>
            <a:off x="1248667" y="182913"/>
            <a:ext cx="6851878" cy="689995"/>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t>Evolution of inflow/outflow rates</a:t>
            </a:r>
          </a:p>
        </p:txBody>
      </p:sp>
      <p:sp>
        <p:nvSpPr>
          <p:cNvPr id="13" name="Rectangle 12">
            <a:extLst>
              <a:ext uri="{FF2B5EF4-FFF2-40B4-BE49-F238E27FC236}">
                <a16:creationId xmlns:a16="http://schemas.microsoft.com/office/drawing/2014/main" id="{3FC715BE-7488-FD4C-8169-F63D5B1831E1}"/>
              </a:ext>
            </a:extLst>
          </p:cNvPr>
          <p:cNvSpPr/>
          <p:nvPr/>
        </p:nvSpPr>
        <p:spPr>
          <a:xfrm>
            <a:off x="1571462" y="920778"/>
            <a:ext cx="571016" cy="49124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AC7493F-81C3-BA49-9363-D3F1B3064B75}"/>
              </a:ext>
            </a:extLst>
          </p:cNvPr>
          <p:cNvSpPr txBox="1"/>
          <p:nvPr/>
        </p:nvSpPr>
        <p:spPr>
          <a:xfrm>
            <a:off x="1764978" y="4365768"/>
            <a:ext cx="781335" cy="369332"/>
          </a:xfrm>
          <a:prstGeom prst="rect">
            <a:avLst/>
          </a:prstGeom>
          <a:noFill/>
        </p:spPr>
        <p:txBody>
          <a:bodyPr wrap="square" rtlCol="0">
            <a:spAutoFit/>
          </a:bodyPr>
          <a:lstStyle/>
          <a:p>
            <a:r>
              <a:rPr lang="en-US" dirty="0"/>
              <a:t>0.1</a:t>
            </a:r>
          </a:p>
        </p:txBody>
      </p:sp>
      <p:sp>
        <p:nvSpPr>
          <p:cNvPr id="15" name="TextBox 14">
            <a:extLst>
              <a:ext uri="{FF2B5EF4-FFF2-40B4-BE49-F238E27FC236}">
                <a16:creationId xmlns:a16="http://schemas.microsoft.com/office/drawing/2014/main" id="{7CC294E3-662E-F64A-8F4E-6291C839A2E2}"/>
              </a:ext>
            </a:extLst>
          </p:cNvPr>
          <p:cNvSpPr txBox="1"/>
          <p:nvPr/>
        </p:nvSpPr>
        <p:spPr>
          <a:xfrm>
            <a:off x="1793510" y="3129018"/>
            <a:ext cx="600125" cy="369332"/>
          </a:xfrm>
          <a:prstGeom prst="rect">
            <a:avLst/>
          </a:prstGeom>
          <a:noFill/>
        </p:spPr>
        <p:txBody>
          <a:bodyPr wrap="square" rtlCol="0">
            <a:spAutoFit/>
          </a:bodyPr>
          <a:lstStyle/>
          <a:p>
            <a:r>
              <a:rPr lang="en-US" dirty="0"/>
              <a:t>10</a:t>
            </a:r>
          </a:p>
        </p:txBody>
      </p:sp>
      <p:pic>
        <p:nvPicPr>
          <p:cNvPr id="16" name="Picture 15">
            <a:extLst>
              <a:ext uri="{FF2B5EF4-FFF2-40B4-BE49-F238E27FC236}">
                <a16:creationId xmlns:a16="http://schemas.microsoft.com/office/drawing/2014/main" id="{4B395BA0-58BF-1045-91C2-F8C94E20BF86}"/>
              </a:ext>
            </a:extLst>
          </p:cNvPr>
          <p:cNvPicPr>
            <a:picLocks noChangeAspect="1"/>
          </p:cNvPicPr>
          <p:nvPr/>
        </p:nvPicPr>
        <p:blipFill>
          <a:blip r:embed="rId3"/>
          <a:stretch>
            <a:fillRect/>
          </a:stretch>
        </p:blipFill>
        <p:spPr>
          <a:xfrm>
            <a:off x="800573" y="3174238"/>
            <a:ext cx="869405" cy="304740"/>
          </a:xfrm>
          <a:prstGeom prst="rect">
            <a:avLst/>
          </a:prstGeom>
        </p:spPr>
      </p:pic>
      <p:sp>
        <p:nvSpPr>
          <p:cNvPr id="17" name="TextBox 16">
            <a:extLst>
              <a:ext uri="{FF2B5EF4-FFF2-40B4-BE49-F238E27FC236}">
                <a16:creationId xmlns:a16="http://schemas.microsoft.com/office/drawing/2014/main" id="{E8D42EB2-39B5-3E44-BEE2-EBCB9726D2F9}"/>
              </a:ext>
            </a:extLst>
          </p:cNvPr>
          <p:cNvSpPr txBox="1"/>
          <p:nvPr/>
        </p:nvSpPr>
        <p:spPr>
          <a:xfrm>
            <a:off x="1577728" y="2092795"/>
            <a:ext cx="1044513" cy="369332"/>
          </a:xfrm>
          <a:prstGeom prst="rect">
            <a:avLst/>
          </a:prstGeom>
          <a:noFill/>
        </p:spPr>
        <p:txBody>
          <a:bodyPr wrap="square" rtlCol="0">
            <a:spAutoFit/>
          </a:bodyPr>
          <a:lstStyle/>
          <a:p>
            <a:r>
              <a:rPr lang="en-US" dirty="0"/>
              <a:t>1000</a:t>
            </a:r>
          </a:p>
        </p:txBody>
      </p:sp>
      <p:sp>
        <p:nvSpPr>
          <p:cNvPr id="18" name="Rectangle 17">
            <a:extLst>
              <a:ext uri="{FF2B5EF4-FFF2-40B4-BE49-F238E27FC236}">
                <a16:creationId xmlns:a16="http://schemas.microsoft.com/office/drawing/2014/main" id="{25D92BAE-02F1-0A44-AF5D-8FC47EF340E0}"/>
              </a:ext>
            </a:extLst>
          </p:cNvPr>
          <p:cNvSpPr/>
          <p:nvPr/>
        </p:nvSpPr>
        <p:spPr>
          <a:xfrm>
            <a:off x="1793510" y="5172081"/>
            <a:ext cx="5964603" cy="278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9692F9AA-2372-9740-9432-168FD3CCB073}"/>
              </a:ext>
            </a:extLst>
          </p:cNvPr>
          <p:cNvPicPr>
            <a:picLocks noChangeAspect="1"/>
          </p:cNvPicPr>
          <p:nvPr/>
        </p:nvPicPr>
        <p:blipFill>
          <a:blip r:embed="rId4"/>
          <a:stretch>
            <a:fillRect/>
          </a:stretch>
        </p:blipFill>
        <p:spPr>
          <a:xfrm>
            <a:off x="4572000" y="5207883"/>
            <a:ext cx="495300" cy="419100"/>
          </a:xfrm>
          <a:prstGeom prst="rect">
            <a:avLst/>
          </a:prstGeom>
        </p:spPr>
      </p:pic>
      <p:sp>
        <p:nvSpPr>
          <p:cNvPr id="20" name="TextBox 19">
            <a:extLst>
              <a:ext uri="{FF2B5EF4-FFF2-40B4-BE49-F238E27FC236}">
                <a16:creationId xmlns:a16="http://schemas.microsoft.com/office/drawing/2014/main" id="{FAFF46D2-6D65-6047-A9EF-0FEC9820CB3A}"/>
              </a:ext>
            </a:extLst>
          </p:cNvPr>
          <p:cNvSpPr txBox="1"/>
          <p:nvPr/>
        </p:nvSpPr>
        <p:spPr>
          <a:xfrm>
            <a:off x="3157397" y="5233340"/>
            <a:ext cx="652743" cy="369332"/>
          </a:xfrm>
          <a:prstGeom prst="rect">
            <a:avLst/>
          </a:prstGeom>
          <a:noFill/>
        </p:spPr>
        <p:txBody>
          <a:bodyPr wrap="none" rtlCol="0">
            <a:spAutoFit/>
          </a:bodyPr>
          <a:lstStyle/>
          <a:p>
            <a:r>
              <a:rPr lang="en-US" dirty="0"/>
              <a:t>1000</a:t>
            </a:r>
          </a:p>
        </p:txBody>
      </p:sp>
      <p:sp>
        <p:nvSpPr>
          <p:cNvPr id="21" name="TextBox 20">
            <a:extLst>
              <a:ext uri="{FF2B5EF4-FFF2-40B4-BE49-F238E27FC236}">
                <a16:creationId xmlns:a16="http://schemas.microsoft.com/office/drawing/2014/main" id="{D3C14EAE-75C2-334C-966C-8446F3D39515}"/>
              </a:ext>
            </a:extLst>
          </p:cNvPr>
          <p:cNvSpPr txBox="1"/>
          <p:nvPr/>
        </p:nvSpPr>
        <p:spPr>
          <a:xfrm>
            <a:off x="5829160" y="5199640"/>
            <a:ext cx="652743" cy="369332"/>
          </a:xfrm>
          <a:prstGeom prst="rect">
            <a:avLst/>
          </a:prstGeom>
          <a:noFill/>
        </p:spPr>
        <p:txBody>
          <a:bodyPr wrap="none" rtlCol="0">
            <a:spAutoFit/>
          </a:bodyPr>
          <a:lstStyle/>
          <a:p>
            <a:r>
              <a:rPr lang="en-US" dirty="0"/>
              <a:t>3000</a:t>
            </a:r>
          </a:p>
        </p:txBody>
      </p:sp>
    </p:spTree>
    <p:extLst>
      <p:ext uri="{BB962C8B-B14F-4D97-AF65-F5344CB8AC3E}">
        <p14:creationId xmlns:p14="http://schemas.microsoft.com/office/powerpoint/2010/main" val="13172121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978BE-B773-9E4A-BBE2-FB889A23943C}"/>
              </a:ext>
            </a:extLst>
          </p:cNvPr>
          <p:cNvSpPr>
            <a:spLocks noGrp="1"/>
          </p:cNvSpPr>
          <p:nvPr>
            <p:ph type="title"/>
          </p:nvPr>
        </p:nvSpPr>
        <p:spPr>
          <a:xfrm>
            <a:off x="628650" y="236138"/>
            <a:ext cx="7886700" cy="994172"/>
          </a:xfrm>
        </p:spPr>
        <p:txBody>
          <a:bodyPr/>
          <a:lstStyle/>
          <a:p>
            <a:pPr algn="ctr"/>
            <a:r>
              <a:rPr lang="en-US" dirty="0"/>
              <a:t>Conclusions</a:t>
            </a:r>
          </a:p>
        </p:txBody>
      </p:sp>
      <p:sp>
        <p:nvSpPr>
          <p:cNvPr id="3" name="Content Placeholder 2">
            <a:extLst>
              <a:ext uri="{FF2B5EF4-FFF2-40B4-BE49-F238E27FC236}">
                <a16:creationId xmlns:a16="http://schemas.microsoft.com/office/drawing/2014/main" id="{94D1DC13-86AE-5842-A8B5-13CB320F0070}"/>
              </a:ext>
            </a:extLst>
          </p:cNvPr>
          <p:cNvSpPr>
            <a:spLocks noGrp="1"/>
          </p:cNvSpPr>
          <p:nvPr>
            <p:ph idx="1"/>
          </p:nvPr>
        </p:nvSpPr>
        <p:spPr>
          <a:xfrm>
            <a:off x="502104" y="3686971"/>
            <a:ext cx="8527597" cy="1890317"/>
          </a:xfrm>
        </p:spPr>
        <p:txBody>
          <a:bodyPr>
            <a:normAutofit fontScale="92500" lnSpcReduction="20000"/>
          </a:bodyPr>
          <a:lstStyle/>
          <a:p>
            <a:r>
              <a:rPr lang="en-US" dirty="0"/>
              <a:t>Boundary condition: mass inject condition, or others</a:t>
            </a:r>
          </a:p>
          <a:p>
            <a:r>
              <a:rPr lang="en-US" dirty="0"/>
              <a:t>Box domain: Connect the Bondi accretion to the accretion near the BHs.</a:t>
            </a:r>
          </a:p>
          <a:p>
            <a:r>
              <a:rPr lang="en-US" dirty="0"/>
              <a:t>2D</a:t>
            </a:r>
            <a:r>
              <a:rPr lang="en-US" dirty="0">
                <a:sym typeface="Wingdings" pitchFamily="2" charset="2"/>
              </a:rPr>
              <a:t>3D, GR correction.</a:t>
            </a:r>
            <a:endParaRPr lang="en-US" dirty="0"/>
          </a:p>
          <a:p>
            <a:r>
              <a:rPr lang="en-US" dirty="0"/>
              <a:t>What about the influence of bulge of galaxies. </a:t>
            </a:r>
          </a:p>
          <a:p>
            <a:endParaRPr lang="en-US" dirty="0"/>
          </a:p>
        </p:txBody>
      </p:sp>
      <p:sp>
        <p:nvSpPr>
          <p:cNvPr id="4" name="Content Placeholder 2">
            <a:extLst>
              <a:ext uri="{FF2B5EF4-FFF2-40B4-BE49-F238E27FC236}">
                <a16:creationId xmlns:a16="http://schemas.microsoft.com/office/drawing/2014/main" id="{8B46FEC9-966A-014B-BB95-4F5BBE38AA05}"/>
              </a:ext>
            </a:extLst>
          </p:cNvPr>
          <p:cNvSpPr txBox="1">
            <a:spLocks/>
          </p:cNvSpPr>
          <p:nvPr/>
        </p:nvSpPr>
        <p:spPr>
          <a:xfrm>
            <a:off x="502103" y="1280713"/>
            <a:ext cx="8527597" cy="174823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t>In the simulation, even if we have large accretion rate in the outer boundary, the accretion to the black hole is limited to Eddington accretion rate.</a:t>
            </a:r>
          </a:p>
          <a:p>
            <a:endParaRPr lang="en-US" sz="2600" dirty="0"/>
          </a:p>
        </p:txBody>
      </p:sp>
      <p:sp>
        <p:nvSpPr>
          <p:cNvPr id="5" name="Title 1">
            <a:extLst>
              <a:ext uri="{FF2B5EF4-FFF2-40B4-BE49-F238E27FC236}">
                <a16:creationId xmlns:a16="http://schemas.microsoft.com/office/drawing/2014/main" id="{A885A50A-FEDF-B449-80EB-D261BA63E9BF}"/>
              </a:ext>
            </a:extLst>
          </p:cNvPr>
          <p:cNvSpPr txBox="1">
            <a:spLocks/>
          </p:cNvSpPr>
          <p:nvPr/>
        </p:nvSpPr>
        <p:spPr>
          <a:xfrm>
            <a:off x="628650" y="2686048"/>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Prospects</a:t>
            </a:r>
          </a:p>
        </p:txBody>
      </p:sp>
    </p:spTree>
    <p:extLst>
      <p:ext uri="{BB962C8B-B14F-4D97-AF65-F5344CB8AC3E}">
        <p14:creationId xmlns:p14="http://schemas.microsoft.com/office/powerpoint/2010/main" val="2884630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FCA71-8FA5-1F47-AC84-C3B51BEC1EEB}"/>
              </a:ext>
            </a:extLst>
          </p:cNvPr>
          <p:cNvSpPr>
            <a:spLocks noGrp="1"/>
          </p:cNvSpPr>
          <p:nvPr>
            <p:ph type="title"/>
          </p:nvPr>
        </p:nvSpPr>
        <p:spPr/>
        <p:txBody>
          <a:bodyPr/>
          <a:lstStyle/>
          <a:p>
            <a:pPr algn="ctr"/>
            <a:r>
              <a:rPr lang="en-US" dirty="0"/>
              <a:t>Outlines</a:t>
            </a:r>
          </a:p>
        </p:txBody>
      </p:sp>
      <p:sp>
        <p:nvSpPr>
          <p:cNvPr id="3" name="Content Placeholder 2">
            <a:extLst>
              <a:ext uri="{FF2B5EF4-FFF2-40B4-BE49-F238E27FC236}">
                <a16:creationId xmlns:a16="http://schemas.microsoft.com/office/drawing/2014/main" id="{095B8745-F037-5149-8691-F9B283769982}"/>
              </a:ext>
            </a:extLst>
          </p:cNvPr>
          <p:cNvSpPr>
            <a:spLocks noGrp="1"/>
          </p:cNvSpPr>
          <p:nvPr>
            <p:ph idx="1"/>
          </p:nvPr>
        </p:nvSpPr>
        <p:spPr/>
        <p:txBody>
          <a:bodyPr>
            <a:normAutofit/>
          </a:bodyPr>
          <a:lstStyle/>
          <a:p>
            <a:r>
              <a:rPr lang="en-US" sz="3000" dirty="0"/>
              <a:t>SMBHs at high-z</a:t>
            </a:r>
          </a:p>
          <a:p>
            <a:r>
              <a:rPr lang="en-US" sz="3000" dirty="0"/>
              <a:t>Accretion from Bondi scale</a:t>
            </a:r>
          </a:p>
          <a:p>
            <a:r>
              <a:rPr lang="en-US" sz="3000" dirty="0"/>
              <a:t>Hyper-Eddington accretion near the seed BHs</a:t>
            </a:r>
          </a:p>
          <a:p>
            <a:r>
              <a:rPr lang="en-US" sz="3000" dirty="0"/>
              <a:t>Conclusions and prospects</a:t>
            </a:r>
          </a:p>
        </p:txBody>
      </p:sp>
    </p:spTree>
    <p:extLst>
      <p:ext uri="{BB962C8B-B14F-4D97-AF65-F5344CB8AC3E}">
        <p14:creationId xmlns:p14="http://schemas.microsoft.com/office/powerpoint/2010/main" val="3894162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DBF04E-076B-6E4F-8790-2B37442F2EF8}"/>
              </a:ext>
            </a:extLst>
          </p:cNvPr>
          <p:cNvPicPr>
            <a:picLocks noChangeAspect="1"/>
          </p:cNvPicPr>
          <p:nvPr/>
        </p:nvPicPr>
        <p:blipFill>
          <a:blip r:embed="rId3"/>
          <a:stretch>
            <a:fillRect/>
          </a:stretch>
        </p:blipFill>
        <p:spPr>
          <a:xfrm>
            <a:off x="871542" y="750570"/>
            <a:ext cx="8074524" cy="5919837"/>
          </a:xfrm>
          <a:prstGeom prst="rect">
            <a:avLst/>
          </a:prstGeom>
        </p:spPr>
      </p:pic>
      <p:sp>
        <p:nvSpPr>
          <p:cNvPr id="5" name="Title 1">
            <a:extLst>
              <a:ext uri="{FF2B5EF4-FFF2-40B4-BE49-F238E27FC236}">
                <a16:creationId xmlns:a16="http://schemas.microsoft.com/office/drawing/2014/main" id="{4E89DF14-A557-2246-83CE-EB5A2AACC972}"/>
              </a:ext>
            </a:extLst>
          </p:cNvPr>
          <p:cNvSpPr>
            <a:spLocks noGrp="1"/>
          </p:cNvSpPr>
          <p:nvPr>
            <p:ph type="title"/>
          </p:nvPr>
        </p:nvSpPr>
        <p:spPr>
          <a:xfrm>
            <a:off x="628650" y="0"/>
            <a:ext cx="7886700" cy="994172"/>
          </a:xfrm>
        </p:spPr>
        <p:txBody>
          <a:bodyPr/>
          <a:lstStyle/>
          <a:p>
            <a:pPr algn="ctr"/>
            <a:r>
              <a:rPr lang="en-US" dirty="0"/>
              <a:t>High-z SMBHs</a:t>
            </a:r>
          </a:p>
        </p:txBody>
      </p:sp>
      <p:sp>
        <p:nvSpPr>
          <p:cNvPr id="6" name="TextBox 5">
            <a:extLst>
              <a:ext uri="{FF2B5EF4-FFF2-40B4-BE49-F238E27FC236}">
                <a16:creationId xmlns:a16="http://schemas.microsoft.com/office/drawing/2014/main" id="{CA378BE5-A1FA-574C-A90E-F36BD252CDDE}"/>
              </a:ext>
            </a:extLst>
          </p:cNvPr>
          <p:cNvSpPr txBox="1"/>
          <p:nvPr/>
        </p:nvSpPr>
        <p:spPr>
          <a:xfrm>
            <a:off x="5823679" y="844131"/>
            <a:ext cx="2005870" cy="300082"/>
          </a:xfrm>
          <a:prstGeom prst="rect">
            <a:avLst/>
          </a:prstGeom>
          <a:noFill/>
        </p:spPr>
        <p:txBody>
          <a:bodyPr wrap="none" rtlCol="0">
            <a:spAutoFit/>
          </a:bodyPr>
          <a:lstStyle/>
          <a:p>
            <a:r>
              <a:rPr lang="en-US" sz="1350" dirty="0" err="1"/>
              <a:t>Inayoshi</a:t>
            </a:r>
            <a:r>
              <a:rPr lang="en-US" sz="1350" dirty="0"/>
              <a:t> et al. A&amp;A (2020)</a:t>
            </a:r>
          </a:p>
        </p:txBody>
      </p:sp>
    </p:spTree>
    <p:extLst>
      <p:ext uri="{BB962C8B-B14F-4D97-AF65-F5344CB8AC3E}">
        <p14:creationId xmlns:p14="http://schemas.microsoft.com/office/powerpoint/2010/main" val="3099528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52434-30D6-8445-9CAF-9562B5E7999D}"/>
              </a:ext>
            </a:extLst>
          </p:cNvPr>
          <p:cNvSpPr>
            <a:spLocks noGrp="1"/>
          </p:cNvSpPr>
          <p:nvPr>
            <p:ph type="title"/>
          </p:nvPr>
        </p:nvSpPr>
        <p:spPr>
          <a:xfrm>
            <a:off x="628650" y="11133"/>
            <a:ext cx="7886700" cy="994172"/>
          </a:xfrm>
        </p:spPr>
        <p:txBody>
          <a:bodyPr>
            <a:normAutofit/>
          </a:bodyPr>
          <a:lstStyle/>
          <a:p>
            <a:pPr algn="ctr"/>
            <a:r>
              <a:rPr lang="en-US" dirty="0"/>
              <a:t>Formation of heavy seed BHs</a:t>
            </a:r>
          </a:p>
        </p:txBody>
      </p:sp>
      <p:sp>
        <p:nvSpPr>
          <p:cNvPr id="33" name="TextBox 32">
            <a:extLst>
              <a:ext uri="{FF2B5EF4-FFF2-40B4-BE49-F238E27FC236}">
                <a16:creationId xmlns:a16="http://schemas.microsoft.com/office/drawing/2014/main" id="{85B98345-3F71-2C4C-BA14-7D068919B6A3}"/>
              </a:ext>
            </a:extLst>
          </p:cNvPr>
          <p:cNvSpPr txBox="1"/>
          <p:nvPr/>
        </p:nvSpPr>
        <p:spPr>
          <a:xfrm>
            <a:off x="400050" y="1614488"/>
            <a:ext cx="5014912" cy="523220"/>
          </a:xfrm>
          <a:prstGeom prst="rect">
            <a:avLst/>
          </a:prstGeom>
          <a:noFill/>
        </p:spPr>
        <p:txBody>
          <a:bodyPr wrap="square" rtlCol="0">
            <a:spAutoFit/>
          </a:bodyPr>
          <a:lstStyle/>
          <a:p>
            <a:pPr marL="457200" indent="-457200">
              <a:buFont typeface="Arial" panose="020B0604020202020204" pitchFamily="34" charset="0"/>
              <a:buChar char="•"/>
            </a:pPr>
            <a:r>
              <a:rPr lang="en-US" sz="2800" b="1" dirty="0"/>
              <a:t>Hyper-Eddington accretion</a:t>
            </a:r>
          </a:p>
        </p:txBody>
      </p:sp>
      <p:sp>
        <p:nvSpPr>
          <p:cNvPr id="34" name="TextBox 33">
            <a:extLst>
              <a:ext uri="{FF2B5EF4-FFF2-40B4-BE49-F238E27FC236}">
                <a16:creationId xmlns:a16="http://schemas.microsoft.com/office/drawing/2014/main" id="{02CA3CFF-5506-9C42-A11D-7FF6D4BA2D3C}"/>
              </a:ext>
            </a:extLst>
          </p:cNvPr>
          <p:cNvSpPr txBox="1"/>
          <p:nvPr/>
        </p:nvSpPr>
        <p:spPr>
          <a:xfrm>
            <a:off x="400050" y="2871782"/>
            <a:ext cx="5014912"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t>DCBH</a:t>
            </a:r>
          </a:p>
        </p:txBody>
      </p:sp>
      <p:sp>
        <p:nvSpPr>
          <p:cNvPr id="35" name="TextBox 34">
            <a:extLst>
              <a:ext uri="{FF2B5EF4-FFF2-40B4-BE49-F238E27FC236}">
                <a16:creationId xmlns:a16="http://schemas.microsoft.com/office/drawing/2014/main" id="{8B8CA4B8-E4E5-6C48-B04B-95086C4400B9}"/>
              </a:ext>
            </a:extLst>
          </p:cNvPr>
          <p:cNvSpPr txBox="1"/>
          <p:nvPr/>
        </p:nvSpPr>
        <p:spPr>
          <a:xfrm>
            <a:off x="400050" y="4686294"/>
            <a:ext cx="5014912"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t>Runaway collisions</a:t>
            </a:r>
          </a:p>
        </p:txBody>
      </p:sp>
      <p:pic>
        <p:nvPicPr>
          <p:cNvPr id="36" name="Picture 35">
            <a:extLst>
              <a:ext uri="{FF2B5EF4-FFF2-40B4-BE49-F238E27FC236}">
                <a16:creationId xmlns:a16="http://schemas.microsoft.com/office/drawing/2014/main" id="{6EDEC7ED-70B4-F641-BF76-DF94FEF3E305}"/>
              </a:ext>
            </a:extLst>
          </p:cNvPr>
          <p:cNvPicPr>
            <a:picLocks noChangeAspect="1"/>
          </p:cNvPicPr>
          <p:nvPr/>
        </p:nvPicPr>
        <p:blipFill>
          <a:blip r:embed="rId3"/>
          <a:stretch>
            <a:fillRect/>
          </a:stretch>
        </p:blipFill>
        <p:spPr>
          <a:xfrm>
            <a:off x="6008417" y="5028328"/>
            <a:ext cx="1848121" cy="1800014"/>
          </a:xfrm>
          <a:prstGeom prst="rect">
            <a:avLst/>
          </a:prstGeom>
        </p:spPr>
      </p:pic>
      <p:pic>
        <p:nvPicPr>
          <p:cNvPr id="37" name="Picture 36">
            <a:extLst>
              <a:ext uri="{FF2B5EF4-FFF2-40B4-BE49-F238E27FC236}">
                <a16:creationId xmlns:a16="http://schemas.microsoft.com/office/drawing/2014/main" id="{D796D9C3-9CA6-6345-B51E-34E883C1F3E5}"/>
              </a:ext>
            </a:extLst>
          </p:cNvPr>
          <p:cNvPicPr>
            <a:picLocks noChangeAspect="1"/>
          </p:cNvPicPr>
          <p:nvPr/>
        </p:nvPicPr>
        <p:blipFill>
          <a:blip r:embed="rId4"/>
          <a:stretch>
            <a:fillRect/>
          </a:stretch>
        </p:blipFill>
        <p:spPr>
          <a:xfrm>
            <a:off x="6008417" y="3023205"/>
            <a:ext cx="1848121" cy="1858030"/>
          </a:xfrm>
          <a:prstGeom prst="rect">
            <a:avLst/>
          </a:prstGeom>
        </p:spPr>
      </p:pic>
      <p:pic>
        <p:nvPicPr>
          <p:cNvPr id="38" name="Picture 37">
            <a:extLst>
              <a:ext uri="{FF2B5EF4-FFF2-40B4-BE49-F238E27FC236}">
                <a16:creationId xmlns:a16="http://schemas.microsoft.com/office/drawing/2014/main" id="{0CCFB694-73F0-3B48-B2A2-F5A83EAF0F1E}"/>
              </a:ext>
            </a:extLst>
          </p:cNvPr>
          <p:cNvPicPr>
            <a:picLocks noChangeAspect="1"/>
          </p:cNvPicPr>
          <p:nvPr/>
        </p:nvPicPr>
        <p:blipFill>
          <a:blip r:embed="rId5"/>
          <a:stretch>
            <a:fillRect/>
          </a:stretch>
        </p:blipFill>
        <p:spPr>
          <a:xfrm>
            <a:off x="5824096" y="1314450"/>
            <a:ext cx="2207057" cy="1620921"/>
          </a:xfrm>
          <a:prstGeom prst="rect">
            <a:avLst/>
          </a:prstGeom>
        </p:spPr>
      </p:pic>
      <p:sp>
        <p:nvSpPr>
          <p:cNvPr id="39" name="TextBox 38">
            <a:extLst>
              <a:ext uri="{FF2B5EF4-FFF2-40B4-BE49-F238E27FC236}">
                <a16:creationId xmlns:a16="http://schemas.microsoft.com/office/drawing/2014/main" id="{EE7BFCF7-DDE1-4F4A-BB7E-F4E0DAF100FA}"/>
              </a:ext>
            </a:extLst>
          </p:cNvPr>
          <p:cNvSpPr txBox="1"/>
          <p:nvPr/>
        </p:nvSpPr>
        <p:spPr>
          <a:xfrm>
            <a:off x="7856538" y="1783765"/>
            <a:ext cx="1287461" cy="707886"/>
          </a:xfrm>
          <a:prstGeom prst="rect">
            <a:avLst/>
          </a:prstGeom>
          <a:noFill/>
        </p:spPr>
        <p:txBody>
          <a:bodyPr wrap="square" rtlCol="0">
            <a:spAutoFit/>
          </a:bodyPr>
          <a:lstStyle/>
          <a:p>
            <a:r>
              <a:rPr lang="en-US" sz="2000" dirty="0"/>
              <a:t>Jiang et al. (2014)</a:t>
            </a:r>
          </a:p>
        </p:txBody>
      </p:sp>
      <p:sp>
        <p:nvSpPr>
          <p:cNvPr id="40" name="TextBox 39">
            <a:extLst>
              <a:ext uri="{FF2B5EF4-FFF2-40B4-BE49-F238E27FC236}">
                <a16:creationId xmlns:a16="http://schemas.microsoft.com/office/drawing/2014/main" id="{C76D0A20-0E5D-294E-A648-B457F3DA065E}"/>
              </a:ext>
            </a:extLst>
          </p:cNvPr>
          <p:cNvSpPr txBox="1"/>
          <p:nvPr/>
        </p:nvSpPr>
        <p:spPr>
          <a:xfrm>
            <a:off x="7871619" y="3568687"/>
            <a:ext cx="1400969" cy="707886"/>
          </a:xfrm>
          <a:prstGeom prst="rect">
            <a:avLst/>
          </a:prstGeom>
          <a:noFill/>
        </p:spPr>
        <p:txBody>
          <a:bodyPr wrap="square" rtlCol="0">
            <a:spAutoFit/>
          </a:bodyPr>
          <a:lstStyle/>
          <a:p>
            <a:r>
              <a:rPr lang="en-US" sz="2000" dirty="0"/>
              <a:t>Regan et al. (2014)</a:t>
            </a:r>
          </a:p>
        </p:txBody>
      </p:sp>
      <p:pic>
        <p:nvPicPr>
          <p:cNvPr id="42" name="Picture 41">
            <a:extLst>
              <a:ext uri="{FF2B5EF4-FFF2-40B4-BE49-F238E27FC236}">
                <a16:creationId xmlns:a16="http://schemas.microsoft.com/office/drawing/2014/main" id="{B2FD5B75-4447-9645-A72E-20C905845DD0}"/>
              </a:ext>
            </a:extLst>
          </p:cNvPr>
          <p:cNvPicPr>
            <a:picLocks noChangeAspect="1"/>
          </p:cNvPicPr>
          <p:nvPr/>
        </p:nvPicPr>
        <p:blipFill>
          <a:blip r:embed="rId6"/>
          <a:stretch>
            <a:fillRect/>
          </a:stretch>
        </p:blipFill>
        <p:spPr>
          <a:xfrm>
            <a:off x="955679" y="3365412"/>
            <a:ext cx="1460500" cy="419100"/>
          </a:xfrm>
          <a:prstGeom prst="rect">
            <a:avLst/>
          </a:prstGeom>
        </p:spPr>
      </p:pic>
      <p:pic>
        <p:nvPicPr>
          <p:cNvPr id="44" name="Picture 43">
            <a:extLst>
              <a:ext uri="{FF2B5EF4-FFF2-40B4-BE49-F238E27FC236}">
                <a16:creationId xmlns:a16="http://schemas.microsoft.com/office/drawing/2014/main" id="{D679F1DB-2F49-AE4E-A877-7593066C26E2}"/>
              </a:ext>
            </a:extLst>
          </p:cNvPr>
          <p:cNvPicPr>
            <a:picLocks noChangeAspect="1"/>
          </p:cNvPicPr>
          <p:nvPr/>
        </p:nvPicPr>
        <p:blipFill>
          <a:blip r:embed="rId7"/>
          <a:stretch>
            <a:fillRect/>
          </a:stretch>
        </p:blipFill>
        <p:spPr>
          <a:xfrm>
            <a:off x="855663" y="3798552"/>
            <a:ext cx="1219200" cy="419100"/>
          </a:xfrm>
          <a:prstGeom prst="rect">
            <a:avLst/>
          </a:prstGeom>
        </p:spPr>
      </p:pic>
      <p:sp>
        <p:nvSpPr>
          <p:cNvPr id="45" name="TextBox 44">
            <a:extLst>
              <a:ext uri="{FF2B5EF4-FFF2-40B4-BE49-F238E27FC236}">
                <a16:creationId xmlns:a16="http://schemas.microsoft.com/office/drawing/2014/main" id="{DE38922C-8316-AC44-BD4A-B21302E947E6}"/>
              </a:ext>
            </a:extLst>
          </p:cNvPr>
          <p:cNvSpPr txBox="1"/>
          <p:nvPr/>
        </p:nvSpPr>
        <p:spPr>
          <a:xfrm>
            <a:off x="855663" y="4270073"/>
            <a:ext cx="1644650" cy="400110"/>
          </a:xfrm>
          <a:prstGeom prst="rect">
            <a:avLst/>
          </a:prstGeom>
          <a:noFill/>
        </p:spPr>
        <p:txBody>
          <a:bodyPr wrap="square" rtlCol="0">
            <a:spAutoFit/>
          </a:bodyPr>
          <a:lstStyle/>
          <a:p>
            <a:r>
              <a:rPr lang="en-US" sz="2000" dirty="0"/>
              <a:t>Rapid merger</a:t>
            </a:r>
          </a:p>
        </p:txBody>
      </p:sp>
      <p:pic>
        <p:nvPicPr>
          <p:cNvPr id="46" name="Picture 45">
            <a:extLst>
              <a:ext uri="{FF2B5EF4-FFF2-40B4-BE49-F238E27FC236}">
                <a16:creationId xmlns:a16="http://schemas.microsoft.com/office/drawing/2014/main" id="{38A16DD5-9BBC-694E-90C2-8CF1498627F1}"/>
              </a:ext>
            </a:extLst>
          </p:cNvPr>
          <p:cNvPicPr>
            <a:picLocks noChangeAspect="1"/>
          </p:cNvPicPr>
          <p:nvPr/>
        </p:nvPicPr>
        <p:blipFill>
          <a:blip r:embed="rId8"/>
          <a:stretch>
            <a:fillRect/>
          </a:stretch>
        </p:blipFill>
        <p:spPr>
          <a:xfrm>
            <a:off x="955679" y="2197872"/>
            <a:ext cx="1524000" cy="431800"/>
          </a:xfrm>
          <a:prstGeom prst="rect">
            <a:avLst/>
          </a:prstGeom>
        </p:spPr>
      </p:pic>
      <p:sp>
        <p:nvSpPr>
          <p:cNvPr id="47" name="TextBox 46">
            <a:extLst>
              <a:ext uri="{FF2B5EF4-FFF2-40B4-BE49-F238E27FC236}">
                <a16:creationId xmlns:a16="http://schemas.microsoft.com/office/drawing/2014/main" id="{184864BE-E958-C245-A95D-3C712A1DDB33}"/>
              </a:ext>
            </a:extLst>
          </p:cNvPr>
          <p:cNvSpPr txBox="1"/>
          <p:nvPr/>
        </p:nvSpPr>
        <p:spPr>
          <a:xfrm>
            <a:off x="855662" y="5281284"/>
            <a:ext cx="2279921" cy="400110"/>
          </a:xfrm>
          <a:prstGeom prst="rect">
            <a:avLst/>
          </a:prstGeom>
          <a:noFill/>
        </p:spPr>
        <p:txBody>
          <a:bodyPr wrap="square" rtlCol="0">
            <a:spAutoFit/>
          </a:bodyPr>
          <a:lstStyle/>
          <a:p>
            <a:r>
              <a:rPr lang="en-US" sz="2000" dirty="0"/>
              <a:t>Dense stellar cluster</a:t>
            </a:r>
          </a:p>
        </p:txBody>
      </p:sp>
      <p:pic>
        <p:nvPicPr>
          <p:cNvPr id="48" name="Picture 47">
            <a:extLst>
              <a:ext uri="{FF2B5EF4-FFF2-40B4-BE49-F238E27FC236}">
                <a16:creationId xmlns:a16="http://schemas.microsoft.com/office/drawing/2014/main" id="{BB901A76-C533-844F-8EAF-85CBA4FF63B3}"/>
              </a:ext>
            </a:extLst>
          </p:cNvPr>
          <p:cNvPicPr>
            <a:picLocks noChangeAspect="1"/>
          </p:cNvPicPr>
          <p:nvPr/>
        </p:nvPicPr>
        <p:blipFill>
          <a:blip r:embed="rId9"/>
          <a:stretch>
            <a:fillRect/>
          </a:stretch>
        </p:blipFill>
        <p:spPr>
          <a:xfrm>
            <a:off x="3884613" y="4738354"/>
            <a:ext cx="1117600" cy="419100"/>
          </a:xfrm>
          <a:prstGeom prst="rect">
            <a:avLst/>
          </a:prstGeom>
        </p:spPr>
      </p:pic>
      <p:pic>
        <p:nvPicPr>
          <p:cNvPr id="49" name="Picture 48">
            <a:extLst>
              <a:ext uri="{FF2B5EF4-FFF2-40B4-BE49-F238E27FC236}">
                <a16:creationId xmlns:a16="http://schemas.microsoft.com/office/drawing/2014/main" id="{FE9A18C0-7DA2-9845-9E33-C1E40C688DCE}"/>
              </a:ext>
            </a:extLst>
          </p:cNvPr>
          <p:cNvPicPr>
            <a:picLocks noChangeAspect="1"/>
          </p:cNvPicPr>
          <p:nvPr/>
        </p:nvPicPr>
        <p:blipFill>
          <a:blip r:embed="rId10"/>
          <a:stretch>
            <a:fillRect/>
          </a:stretch>
        </p:blipFill>
        <p:spPr>
          <a:xfrm>
            <a:off x="4933679" y="1675744"/>
            <a:ext cx="1117600" cy="419100"/>
          </a:xfrm>
          <a:prstGeom prst="rect">
            <a:avLst/>
          </a:prstGeom>
        </p:spPr>
      </p:pic>
      <p:pic>
        <p:nvPicPr>
          <p:cNvPr id="50" name="Picture 49">
            <a:extLst>
              <a:ext uri="{FF2B5EF4-FFF2-40B4-BE49-F238E27FC236}">
                <a16:creationId xmlns:a16="http://schemas.microsoft.com/office/drawing/2014/main" id="{71515BDD-7800-F945-9D6E-23E3328A9F6E}"/>
              </a:ext>
            </a:extLst>
          </p:cNvPr>
          <p:cNvPicPr>
            <a:picLocks noChangeAspect="1"/>
          </p:cNvPicPr>
          <p:nvPr/>
        </p:nvPicPr>
        <p:blipFill>
          <a:blip r:embed="rId10"/>
          <a:stretch>
            <a:fillRect/>
          </a:stretch>
        </p:blipFill>
        <p:spPr>
          <a:xfrm>
            <a:off x="2074863" y="2888764"/>
            <a:ext cx="1117600" cy="419100"/>
          </a:xfrm>
          <a:prstGeom prst="rect">
            <a:avLst/>
          </a:prstGeom>
        </p:spPr>
      </p:pic>
    </p:spTree>
    <p:extLst>
      <p:ext uri="{BB962C8B-B14F-4D97-AF65-F5344CB8AC3E}">
        <p14:creationId xmlns:p14="http://schemas.microsoft.com/office/powerpoint/2010/main" val="2064537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4CCA4-DA55-F44E-9E23-A88FFFB4D235}"/>
              </a:ext>
            </a:extLst>
          </p:cNvPr>
          <p:cNvSpPr>
            <a:spLocks noGrp="1"/>
          </p:cNvSpPr>
          <p:nvPr>
            <p:ph type="title"/>
          </p:nvPr>
        </p:nvSpPr>
        <p:spPr>
          <a:xfrm>
            <a:off x="393811" y="6066"/>
            <a:ext cx="7886700" cy="994172"/>
          </a:xfrm>
        </p:spPr>
        <p:txBody>
          <a:bodyPr/>
          <a:lstStyle/>
          <a:p>
            <a:pPr algn="ctr"/>
            <a:r>
              <a:rPr lang="en-US" dirty="0"/>
              <a:t>Accretion at large scale</a:t>
            </a:r>
          </a:p>
        </p:txBody>
      </p:sp>
      <p:pic>
        <p:nvPicPr>
          <p:cNvPr id="4" name="Picture 3">
            <a:extLst>
              <a:ext uri="{FF2B5EF4-FFF2-40B4-BE49-F238E27FC236}">
                <a16:creationId xmlns:a16="http://schemas.microsoft.com/office/drawing/2014/main" id="{D65521D8-F4AB-5344-87F7-9A232056612B}"/>
              </a:ext>
            </a:extLst>
          </p:cNvPr>
          <p:cNvPicPr>
            <a:picLocks noChangeAspect="1"/>
          </p:cNvPicPr>
          <p:nvPr/>
        </p:nvPicPr>
        <p:blipFill rotWithShape="1">
          <a:blip r:embed="rId3"/>
          <a:srcRect b="39047"/>
          <a:stretch/>
        </p:blipFill>
        <p:spPr>
          <a:xfrm>
            <a:off x="3834262" y="1508569"/>
            <a:ext cx="5518197" cy="3650725"/>
          </a:xfrm>
          <a:prstGeom prst="rect">
            <a:avLst/>
          </a:prstGeom>
        </p:spPr>
      </p:pic>
      <p:sp>
        <p:nvSpPr>
          <p:cNvPr id="5" name="TextBox 4">
            <a:extLst>
              <a:ext uri="{FF2B5EF4-FFF2-40B4-BE49-F238E27FC236}">
                <a16:creationId xmlns:a16="http://schemas.microsoft.com/office/drawing/2014/main" id="{E0189E7E-0D8D-7349-BE9D-61F1E46DF162}"/>
              </a:ext>
            </a:extLst>
          </p:cNvPr>
          <p:cNvSpPr txBox="1"/>
          <p:nvPr/>
        </p:nvSpPr>
        <p:spPr>
          <a:xfrm>
            <a:off x="6612794" y="1179099"/>
            <a:ext cx="2354042" cy="400110"/>
          </a:xfrm>
          <a:prstGeom prst="rect">
            <a:avLst/>
          </a:prstGeom>
          <a:noFill/>
        </p:spPr>
        <p:txBody>
          <a:bodyPr wrap="none" rtlCol="0">
            <a:spAutoFit/>
          </a:bodyPr>
          <a:lstStyle/>
          <a:p>
            <a:r>
              <a:rPr lang="en-US" sz="2000" dirty="0" err="1"/>
              <a:t>Inayoshi</a:t>
            </a:r>
            <a:r>
              <a:rPr lang="en-US" sz="2000" dirty="0"/>
              <a:t> et al. (2016)</a:t>
            </a:r>
          </a:p>
        </p:txBody>
      </p:sp>
      <p:sp>
        <p:nvSpPr>
          <p:cNvPr id="13" name="TextBox 12">
            <a:extLst>
              <a:ext uri="{FF2B5EF4-FFF2-40B4-BE49-F238E27FC236}">
                <a16:creationId xmlns:a16="http://schemas.microsoft.com/office/drawing/2014/main" id="{C474FCEB-73E7-A942-8EF7-DE4D0F769382}"/>
              </a:ext>
            </a:extLst>
          </p:cNvPr>
          <p:cNvSpPr txBox="1"/>
          <p:nvPr/>
        </p:nvSpPr>
        <p:spPr>
          <a:xfrm>
            <a:off x="4294300" y="5456142"/>
            <a:ext cx="4721109" cy="1077218"/>
          </a:xfrm>
          <a:prstGeom prst="rect">
            <a:avLst/>
          </a:prstGeom>
          <a:noFill/>
        </p:spPr>
        <p:txBody>
          <a:bodyPr wrap="square" rtlCol="0">
            <a:spAutoFit/>
          </a:bodyPr>
          <a:lstStyle/>
          <a:p>
            <a:pPr algn="ctr"/>
            <a:r>
              <a:rPr lang="en-US" sz="3200" b="1" dirty="0"/>
              <a:t>Hyper-Eddington</a:t>
            </a:r>
            <a:r>
              <a:rPr lang="en-US" sz="3200" dirty="0"/>
              <a:t> accretion</a:t>
            </a:r>
          </a:p>
          <a:p>
            <a:pPr algn="ctr"/>
            <a:r>
              <a:rPr lang="en-US" sz="3200" dirty="0"/>
              <a:t>(from larger scales)</a:t>
            </a:r>
          </a:p>
        </p:txBody>
      </p:sp>
      <p:pic>
        <p:nvPicPr>
          <p:cNvPr id="14" name="Picture 13">
            <a:extLst>
              <a:ext uri="{FF2B5EF4-FFF2-40B4-BE49-F238E27FC236}">
                <a16:creationId xmlns:a16="http://schemas.microsoft.com/office/drawing/2014/main" id="{04808DDC-A1E5-9C44-8830-64E4EB8F5439}"/>
              </a:ext>
            </a:extLst>
          </p:cNvPr>
          <p:cNvPicPr>
            <a:picLocks noChangeAspect="1"/>
          </p:cNvPicPr>
          <p:nvPr/>
        </p:nvPicPr>
        <p:blipFill>
          <a:blip r:embed="rId4"/>
          <a:stretch>
            <a:fillRect/>
          </a:stretch>
        </p:blipFill>
        <p:spPr>
          <a:xfrm>
            <a:off x="5133208" y="1116884"/>
            <a:ext cx="1276350" cy="514350"/>
          </a:xfrm>
          <a:prstGeom prst="rect">
            <a:avLst/>
          </a:prstGeom>
        </p:spPr>
      </p:pic>
      <p:pic>
        <p:nvPicPr>
          <p:cNvPr id="15" name="Picture 14">
            <a:extLst>
              <a:ext uri="{FF2B5EF4-FFF2-40B4-BE49-F238E27FC236}">
                <a16:creationId xmlns:a16="http://schemas.microsoft.com/office/drawing/2014/main" id="{F229505C-0331-5D41-843A-5DFC0284A6AE}"/>
              </a:ext>
            </a:extLst>
          </p:cNvPr>
          <p:cNvPicPr>
            <a:picLocks noChangeAspect="1"/>
          </p:cNvPicPr>
          <p:nvPr/>
        </p:nvPicPr>
        <p:blipFill>
          <a:blip r:embed="rId5"/>
          <a:stretch>
            <a:fillRect/>
          </a:stretch>
        </p:blipFill>
        <p:spPr>
          <a:xfrm>
            <a:off x="7336954" y="2271565"/>
            <a:ext cx="1373270" cy="467195"/>
          </a:xfrm>
          <a:prstGeom prst="rect">
            <a:avLst/>
          </a:prstGeom>
        </p:spPr>
      </p:pic>
      <p:pic>
        <p:nvPicPr>
          <p:cNvPr id="21" name="Picture 20">
            <a:extLst>
              <a:ext uri="{FF2B5EF4-FFF2-40B4-BE49-F238E27FC236}">
                <a16:creationId xmlns:a16="http://schemas.microsoft.com/office/drawing/2014/main" id="{4AC84609-ED70-0B4F-A770-EDBE14D8D818}"/>
              </a:ext>
            </a:extLst>
          </p:cNvPr>
          <p:cNvPicPr>
            <a:picLocks noChangeAspect="1"/>
          </p:cNvPicPr>
          <p:nvPr/>
        </p:nvPicPr>
        <p:blipFill>
          <a:blip r:embed="rId6"/>
          <a:stretch>
            <a:fillRect/>
          </a:stretch>
        </p:blipFill>
        <p:spPr>
          <a:xfrm>
            <a:off x="105849" y="1350548"/>
            <a:ext cx="4290133" cy="4007267"/>
          </a:xfrm>
          <a:prstGeom prst="rect">
            <a:avLst/>
          </a:prstGeom>
        </p:spPr>
      </p:pic>
      <p:sp>
        <p:nvSpPr>
          <p:cNvPr id="22" name="TextBox 21">
            <a:extLst>
              <a:ext uri="{FF2B5EF4-FFF2-40B4-BE49-F238E27FC236}">
                <a16:creationId xmlns:a16="http://schemas.microsoft.com/office/drawing/2014/main" id="{764F7344-2ED1-764D-A692-D9745B4D45B5}"/>
              </a:ext>
            </a:extLst>
          </p:cNvPr>
          <p:cNvSpPr txBox="1"/>
          <p:nvPr/>
        </p:nvSpPr>
        <p:spPr>
          <a:xfrm>
            <a:off x="1755407" y="1092232"/>
            <a:ext cx="2094612" cy="400110"/>
          </a:xfrm>
          <a:prstGeom prst="rect">
            <a:avLst/>
          </a:prstGeom>
          <a:noFill/>
        </p:spPr>
        <p:txBody>
          <a:bodyPr wrap="none" rtlCol="0">
            <a:spAutoFit/>
          </a:bodyPr>
          <a:lstStyle/>
          <a:p>
            <a:r>
              <a:rPr lang="en-US" sz="2000" dirty="0"/>
              <a:t>Takeo et al. (2018)</a:t>
            </a:r>
          </a:p>
        </p:txBody>
      </p:sp>
      <p:pic>
        <p:nvPicPr>
          <p:cNvPr id="24" name="Picture 23">
            <a:extLst>
              <a:ext uri="{FF2B5EF4-FFF2-40B4-BE49-F238E27FC236}">
                <a16:creationId xmlns:a16="http://schemas.microsoft.com/office/drawing/2014/main" id="{73BC77CC-A696-004D-B9E6-4657DC4F81D6}"/>
              </a:ext>
            </a:extLst>
          </p:cNvPr>
          <p:cNvPicPr>
            <a:picLocks noChangeAspect="1"/>
          </p:cNvPicPr>
          <p:nvPr/>
        </p:nvPicPr>
        <p:blipFill>
          <a:blip r:embed="rId7"/>
          <a:stretch>
            <a:fillRect/>
          </a:stretch>
        </p:blipFill>
        <p:spPr>
          <a:xfrm>
            <a:off x="1042828" y="5691001"/>
            <a:ext cx="2374541" cy="584775"/>
          </a:xfrm>
          <a:prstGeom prst="rect">
            <a:avLst/>
          </a:prstGeom>
        </p:spPr>
      </p:pic>
      <p:sp>
        <p:nvSpPr>
          <p:cNvPr id="25" name="Right Arrow 24">
            <a:extLst>
              <a:ext uri="{FF2B5EF4-FFF2-40B4-BE49-F238E27FC236}">
                <a16:creationId xmlns:a16="http://schemas.microsoft.com/office/drawing/2014/main" id="{25C0A76B-B72F-794E-B58E-F4671B0344BA}"/>
              </a:ext>
            </a:extLst>
          </p:cNvPr>
          <p:cNvSpPr/>
          <p:nvPr/>
        </p:nvSpPr>
        <p:spPr>
          <a:xfrm>
            <a:off x="3586162" y="5699035"/>
            <a:ext cx="636698" cy="5232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ED8D47F0-AAF4-104F-B4DC-7D1C2DF5E39D}"/>
              </a:ext>
            </a:extLst>
          </p:cNvPr>
          <p:cNvPicPr>
            <a:picLocks noChangeAspect="1"/>
          </p:cNvPicPr>
          <p:nvPr/>
        </p:nvPicPr>
        <p:blipFill>
          <a:blip r:embed="rId8"/>
          <a:stretch>
            <a:fillRect/>
          </a:stretch>
        </p:blipFill>
        <p:spPr>
          <a:xfrm>
            <a:off x="801687" y="5241481"/>
            <a:ext cx="711200" cy="431800"/>
          </a:xfrm>
          <a:prstGeom prst="rect">
            <a:avLst/>
          </a:prstGeom>
        </p:spPr>
      </p:pic>
      <p:pic>
        <p:nvPicPr>
          <p:cNvPr id="28" name="Picture 27">
            <a:extLst>
              <a:ext uri="{FF2B5EF4-FFF2-40B4-BE49-F238E27FC236}">
                <a16:creationId xmlns:a16="http://schemas.microsoft.com/office/drawing/2014/main" id="{55E2FF3A-D364-CE4D-8699-5A00021A4E06}"/>
              </a:ext>
            </a:extLst>
          </p:cNvPr>
          <p:cNvPicPr>
            <a:picLocks noChangeAspect="1"/>
          </p:cNvPicPr>
          <p:nvPr/>
        </p:nvPicPr>
        <p:blipFill>
          <a:blip r:embed="rId9"/>
          <a:stretch>
            <a:fillRect/>
          </a:stretch>
        </p:blipFill>
        <p:spPr>
          <a:xfrm>
            <a:off x="2250915" y="5267235"/>
            <a:ext cx="1130300" cy="431800"/>
          </a:xfrm>
          <a:prstGeom prst="rect">
            <a:avLst/>
          </a:prstGeom>
        </p:spPr>
      </p:pic>
    </p:spTree>
    <p:extLst>
      <p:ext uri="{BB962C8B-B14F-4D97-AF65-F5344CB8AC3E}">
        <p14:creationId xmlns:p14="http://schemas.microsoft.com/office/powerpoint/2010/main" val="1621084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4CCA4-DA55-F44E-9E23-A88FFFB4D235}"/>
              </a:ext>
            </a:extLst>
          </p:cNvPr>
          <p:cNvSpPr>
            <a:spLocks noGrp="1"/>
          </p:cNvSpPr>
          <p:nvPr>
            <p:ph type="title"/>
          </p:nvPr>
        </p:nvSpPr>
        <p:spPr>
          <a:xfrm>
            <a:off x="393700" y="46927"/>
            <a:ext cx="8356599" cy="994172"/>
          </a:xfrm>
        </p:spPr>
        <p:txBody>
          <a:bodyPr>
            <a:normAutofit fontScale="90000"/>
          </a:bodyPr>
          <a:lstStyle/>
          <a:p>
            <a:pPr algn="ctr"/>
            <a:r>
              <a:rPr lang="en-US" dirty="0"/>
              <a:t>Hyper-Eddington accretion near</a:t>
            </a:r>
            <a:r>
              <a:rPr lang="zh-CN" altLang="en-US" dirty="0"/>
              <a:t> </a:t>
            </a:r>
            <a:r>
              <a:rPr lang="en-US" altLang="zh-CN" dirty="0"/>
              <a:t>the BH</a:t>
            </a:r>
            <a:endParaRPr lang="en-US" dirty="0"/>
          </a:p>
        </p:txBody>
      </p:sp>
      <p:pic>
        <p:nvPicPr>
          <p:cNvPr id="3" name="Picture 2">
            <a:extLst>
              <a:ext uri="{FF2B5EF4-FFF2-40B4-BE49-F238E27FC236}">
                <a16:creationId xmlns:a16="http://schemas.microsoft.com/office/drawing/2014/main" id="{DD3C0787-B478-FA41-AAFA-81AD2F89D9BD}"/>
              </a:ext>
            </a:extLst>
          </p:cNvPr>
          <p:cNvPicPr>
            <a:picLocks noChangeAspect="1"/>
          </p:cNvPicPr>
          <p:nvPr/>
        </p:nvPicPr>
        <p:blipFill>
          <a:blip r:embed="rId3"/>
          <a:stretch>
            <a:fillRect/>
          </a:stretch>
        </p:blipFill>
        <p:spPr>
          <a:xfrm>
            <a:off x="46187" y="958341"/>
            <a:ext cx="4210747" cy="4571668"/>
          </a:xfrm>
          <a:prstGeom prst="rect">
            <a:avLst/>
          </a:prstGeom>
        </p:spPr>
      </p:pic>
      <p:pic>
        <p:nvPicPr>
          <p:cNvPr id="4" name="Picture 3">
            <a:extLst>
              <a:ext uri="{FF2B5EF4-FFF2-40B4-BE49-F238E27FC236}">
                <a16:creationId xmlns:a16="http://schemas.microsoft.com/office/drawing/2014/main" id="{80DAF210-AEC4-D84B-A9A7-AB6888A8F425}"/>
              </a:ext>
            </a:extLst>
          </p:cNvPr>
          <p:cNvPicPr>
            <a:picLocks noChangeAspect="1"/>
          </p:cNvPicPr>
          <p:nvPr/>
        </p:nvPicPr>
        <p:blipFill rotWithShape="1">
          <a:blip r:embed="rId4"/>
          <a:srcRect l="6735" r="4086" b="1369"/>
          <a:stretch/>
        </p:blipFill>
        <p:spPr>
          <a:xfrm>
            <a:off x="4022656" y="1227975"/>
            <a:ext cx="4964185" cy="4381348"/>
          </a:xfrm>
          <a:prstGeom prst="rect">
            <a:avLst/>
          </a:prstGeom>
        </p:spPr>
      </p:pic>
      <p:sp>
        <p:nvSpPr>
          <p:cNvPr id="6" name="Rectangle 5">
            <a:extLst>
              <a:ext uri="{FF2B5EF4-FFF2-40B4-BE49-F238E27FC236}">
                <a16:creationId xmlns:a16="http://schemas.microsoft.com/office/drawing/2014/main" id="{9AC0EB18-F2D8-2D45-ADC6-747A8C785F1F}"/>
              </a:ext>
            </a:extLst>
          </p:cNvPr>
          <p:cNvSpPr/>
          <p:nvPr/>
        </p:nvSpPr>
        <p:spPr>
          <a:xfrm>
            <a:off x="331203" y="880470"/>
            <a:ext cx="1976823" cy="338554"/>
          </a:xfrm>
          <a:prstGeom prst="rect">
            <a:avLst/>
          </a:prstGeom>
        </p:spPr>
        <p:txBody>
          <a:bodyPr wrap="none">
            <a:spAutoFit/>
          </a:bodyPr>
          <a:lstStyle/>
          <a:p>
            <a:r>
              <a:rPr lang="en-US" sz="1600" dirty="0">
                <a:latin typeface="Helvetica" pitchFamily="2" charset="0"/>
              </a:rPr>
              <a:t> </a:t>
            </a:r>
            <a:r>
              <a:rPr lang="en-US" sz="1600" dirty="0" err="1">
                <a:latin typeface="Helvetica" pitchFamily="2" charset="0"/>
              </a:rPr>
              <a:t>Ohsuga</a:t>
            </a:r>
            <a:r>
              <a:rPr lang="en-US" sz="1600" dirty="0">
                <a:latin typeface="Helvetica" pitchFamily="2" charset="0"/>
              </a:rPr>
              <a:t> et al. 2005</a:t>
            </a:r>
          </a:p>
        </p:txBody>
      </p:sp>
      <p:pic>
        <p:nvPicPr>
          <p:cNvPr id="7" name="Picture 6">
            <a:extLst>
              <a:ext uri="{FF2B5EF4-FFF2-40B4-BE49-F238E27FC236}">
                <a16:creationId xmlns:a16="http://schemas.microsoft.com/office/drawing/2014/main" id="{2397345F-1155-6E41-BE09-6115F6B1906E}"/>
              </a:ext>
            </a:extLst>
          </p:cNvPr>
          <p:cNvPicPr>
            <a:picLocks noChangeAspect="1"/>
          </p:cNvPicPr>
          <p:nvPr/>
        </p:nvPicPr>
        <p:blipFill>
          <a:blip r:embed="rId5"/>
          <a:stretch>
            <a:fillRect/>
          </a:stretch>
        </p:blipFill>
        <p:spPr>
          <a:xfrm>
            <a:off x="6964068" y="5745226"/>
            <a:ext cx="1724850" cy="374474"/>
          </a:xfrm>
          <a:prstGeom prst="rect">
            <a:avLst/>
          </a:prstGeom>
        </p:spPr>
      </p:pic>
      <p:pic>
        <p:nvPicPr>
          <p:cNvPr id="8" name="Picture 7">
            <a:extLst>
              <a:ext uri="{FF2B5EF4-FFF2-40B4-BE49-F238E27FC236}">
                <a16:creationId xmlns:a16="http://schemas.microsoft.com/office/drawing/2014/main" id="{A08632BB-05BC-7F46-A1E9-0E9E1566FB33}"/>
              </a:ext>
            </a:extLst>
          </p:cNvPr>
          <p:cNvPicPr>
            <a:picLocks noChangeAspect="1"/>
          </p:cNvPicPr>
          <p:nvPr/>
        </p:nvPicPr>
        <p:blipFill>
          <a:blip r:embed="rId6"/>
          <a:stretch>
            <a:fillRect/>
          </a:stretch>
        </p:blipFill>
        <p:spPr>
          <a:xfrm>
            <a:off x="2853580" y="5231470"/>
            <a:ext cx="1231900" cy="419100"/>
          </a:xfrm>
          <a:prstGeom prst="rect">
            <a:avLst/>
          </a:prstGeom>
        </p:spPr>
      </p:pic>
      <p:sp>
        <p:nvSpPr>
          <p:cNvPr id="10" name="TextBox 9">
            <a:extLst>
              <a:ext uri="{FF2B5EF4-FFF2-40B4-BE49-F238E27FC236}">
                <a16:creationId xmlns:a16="http://schemas.microsoft.com/office/drawing/2014/main" id="{190EBD59-DD80-6D4B-ADA3-1CF938532C52}"/>
              </a:ext>
            </a:extLst>
          </p:cNvPr>
          <p:cNvSpPr txBox="1"/>
          <p:nvPr/>
        </p:nvSpPr>
        <p:spPr>
          <a:xfrm>
            <a:off x="331203" y="5771130"/>
            <a:ext cx="4400402" cy="415498"/>
          </a:xfrm>
          <a:prstGeom prst="rect">
            <a:avLst/>
          </a:prstGeom>
          <a:noFill/>
        </p:spPr>
        <p:txBody>
          <a:bodyPr wrap="square" rtlCol="0">
            <a:spAutoFit/>
          </a:bodyPr>
          <a:lstStyle/>
          <a:p>
            <a:r>
              <a:rPr lang="en-US" sz="2100" b="1" dirty="0"/>
              <a:t>Hyper-Eddington</a:t>
            </a:r>
            <a:r>
              <a:rPr lang="en-US" sz="2100" dirty="0"/>
              <a:t> accretion near BH</a:t>
            </a:r>
          </a:p>
        </p:txBody>
      </p:sp>
    </p:spTree>
    <p:extLst>
      <p:ext uri="{BB962C8B-B14F-4D97-AF65-F5344CB8AC3E}">
        <p14:creationId xmlns:p14="http://schemas.microsoft.com/office/powerpoint/2010/main" val="3453871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4CCA4-DA55-F44E-9E23-A88FFFB4D235}"/>
              </a:ext>
            </a:extLst>
          </p:cNvPr>
          <p:cNvSpPr>
            <a:spLocks noGrp="1"/>
          </p:cNvSpPr>
          <p:nvPr>
            <p:ph type="title"/>
          </p:nvPr>
        </p:nvSpPr>
        <p:spPr>
          <a:xfrm>
            <a:off x="258097" y="-219"/>
            <a:ext cx="8627806" cy="994172"/>
          </a:xfrm>
        </p:spPr>
        <p:txBody>
          <a:bodyPr>
            <a:normAutofit fontScale="90000"/>
          </a:bodyPr>
          <a:lstStyle/>
          <a:p>
            <a:pPr algn="ctr"/>
            <a:r>
              <a:rPr lang="en-US" dirty="0"/>
              <a:t>Hyper-Eddington accretion near</a:t>
            </a:r>
            <a:r>
              <a:rPr lang="zh-CN" altLang="en-US" dirty="0"/>
              <a:t> </a:t>
            </a:r>
            <a:r>
              <a:rPr lang="en-US" altLang="zh-CN" dirty="0"/>
              <a:t>the BH</a:t>
            </a:r>
            <a:endParaRPr lang="en-US" dirty="0"/>
          </a:p>
        </p:txBody>
      </p:sp>
      <p:sp>
        <p:nvSpPr>
          <p:cNvPr id="7" name="TextBox 6">
            <a:extLst>
              <a:ext uri="{FF2B5EF4-FFF2-40B4-BE49-F238E27FC236}">
                <a16:creationId xmlns:a16="http://schemas.microsoft.com/office/drawing/2014/main" id="{2808A825-7C2A-8744-BE9D-DAA85E2A7CB0}"/>
              </a:ext>
            </a:extLst>
          </p:cNvPr>
          <p:cNvSpPr txBox="1"/>
          <p:nvPr/>
        </p:nvSpPr>
        <p:spPr>
          <a:xfrm>
            <a:off x="666649" y="1552306"/>
            <a:ext cx="2019401" cy="338554"/>
          </a:xfrm>
          <a:prstGeom prst="rect">
            <a:avLst/>
          </a:prstGeom>
          <a:noFill/>
        </p:spPr>
        <p:txBody>
          <a:bodyPr wrap="square" rtlCol="0">
            <a:spAutoFit/>
          </a:bodyPr>
          <a:lstStyle/>
          <a:p>
            <a:r>
              <a:rPr lang="en-US" sz="1600" dirty="0"/>
              <a:t>Sadowski et al. (2016)</a:t>
            </a:r>
          </a:p>
        </p:txBody>
      </p:sp>
      <p:pic>
        <p:nvPicPr>
          <p:cNvPr id="11" name="Picture 10">
            <a:extLst>
              <a:ext uri="{FF2B5EF4-FFF2-40B4-BE49-F238E27FC236}">
                <a16:creationId xmlns:a16="http://schemas.microsoft.com/office/drawing/2014/main" id="{39D17B1C-20AC-A04D-8EE1-A5E232BC1B63}"/>
              </a:ext>
            </a:extLst>
          </p:cNvPr>
          <p:cNvPicPr>
            <a:picLocks noChangeAspect="1"/>
          </p:cNvPicPr>
          <p:nvPr/>
        </p:nvPicPr>
        <p:blipFill rotWithShape="1">
          <a:blip r:embed="rId3"/>
          <a:srcRect l="6709" r="11729"/>
          <a:stretch/>
        </p:blipFill>
        <p:spPr>
          <a:xfrm>
            <a:off x="4885202" y="959057"/>
            <a:ext cx="4063923" cy="4087462"/>
          </a:xfrm>
          <a:prstGeom prst="rect">
            <a:avLst/>
          </a:prstGeom>
        </p:spPr>
      </p:pic>
      <p:pic>
        <p:nvPicPr>
          <p:cNvPr id="9" name="Picture 8">
            <a:extLst>
              <a:ext uri="{FF2B5EF4-FFF2-40B4-BE49-F238E27FC236}">
                <a16:creationId xmlns:a16="http://schemas.microsoft.com/office/drawing/2014/main" id="{D6E789B0-0FC8-4D4C-89D6-21E83A658133}"/>
              </a:ext>
            </a:extLst>
          </p:cNvPr>
          <p:cNvPicPr>
            <a:picLocks noChangeAspect="1"/>
          </p:cNvPicPr>
          <p:nvPr/>
        </p:nvPicPr>
        <p:blipFill rotWithShape="1">
          <a:blip r:embed="rId4"/>
          <a:srcRect r="10474" b="22413"/>
          <a:stretch/>
        </p:blipFill>
        <p:spPr>
          <a:xfrm>
            <a:off x="-1" y="1883692"/>
            <a:ext cx="4572001" cy="3073238"/>
          </a:xfrm>
          <a:prstGeom prst="rect">
            <a:avLst/>
          </a:prstGeom>
        </p:spPr>
      </p:pic>
      <p:pic>
        <p:nvPicPr>
          <p:cNvPr id="10" name="Picture 9">
            <a:extLst>
              <a:ext uri="{FF2B5EF4-FFF2-40B4-BE49-F238E27FC236}">
                <a16:creationId xmlns:a16="http://schemas.microsoft.com/office/drawing/2014/main" id="{CBB68E01-F63C-7646-9FE8-71F202C5DF46}"/>
              </a:ext>
            </a:extLst>
          </p:cNvPr>
          <p:cNvPicPr>
            <a:picLocks noChangeAspect="1"/>
          </p:cNvPicPr>
          <p:nvPr/>
        </p:nvPicPr>
        <p:blipFill>
          <a:blip r:embed="rId5"/>
          <a:stretch>
            <a:fillRect/>
          </a:stretch>
        </p:blipFill>
        <p:spPr>
          <a:xfrm>
            <a:off x="1725718" y="5003295"/>
            <a:ext cx="1562100" cy="314325"/>
          </a:xfrm>
          <a:prstGeom prst="rect">
            <a:avLst/>
          </a:prstGeom>
        </p:spPr>
      </p:pic>
      <p:sp>
        <p:nvSpPr>
          <p:cNvPr id="13" name="TextBox 12">
            <a:extLst>
              <a:ext uri="{FF2B5EF4-FFF2-40B4-BE49-F238E27FC236}">
                <a16:creationId xmlns:a16="http://schemas.microsoft.com/office/drawing/2014/main" id="{B1B8EBF1-DAD2-1548-ABAF-18062EB77F7D}"/>
              </a:ext>
            </a:extLst>
          </p:cNvPr>
          <p:cNvSpPr txBox="1"/>
          <p:nvPr/>
        </p:nvSpPr>
        <p:spPr>
          <a:xfrm>
            <a:off x="5690781" y="775898"/>
            <a:ext cx="1734367" cy="338554"/>
          </a:xfrm>
          <a:prstGeom prst="rect">
            <a:avLst/>
          </a:prstGeom>
          <a:noFill/>
        </p:spPr>
        <p:txBody>
          <a:bodyPr wrap="square" rtlCol="0">
            <a:spAutoFit/>
          </a:bodyPr>
          <a:lstStyle/>
          <a:p>
            <a:r>
              <a:rPr lang="en-US" sz="1600" dirty="0"/>
              <a:t>Jiang et al. (2014)</a:t>
            </a:r>
          </a:p>
        </p:txBody>
      </p:sp>
      <p:pic>
        <p:nvPicPr>
          <p:cNvPr id="14" name="Picture 13">
            <a:extLst>
              <a:ext uri="{FF2B5EF4-FFF2-40B4-BE49-F238E27FC236}">
                <a16:creationId xmlns:a16="http://schemas.microsoft.com/office/drawing/2014/main" id="{AAC81BDF-478E-9844-B0A4-9A30C0B05B3A}"/>
              </a:ext>
            </a:extLst>
          </p:cNvPr>
          <p:cNvPicPr>
            <a:picLocks noChangeAspect="1"/>
          </p:cNvPicPr>
          <p:nvPr/>
        </p:nvPicPr>
        <p:blipFill>
          <a:blip r:embed="rId6"/>
          <a:stretch>
            <a:fillRect/>
          </a:stretch>
        </p:blipFill>
        <p:spPr>
          <a:xfrm>
            <a:off x="6637233" y="5072515"/>
            <a:ext cx="1343025" cy="314325"/>
          </a:xfrm>
          <a:prstGeom prst="rect">
            <a:avLst/>
          </a:prstGeom>
        </p:spPr>
      </p:pic>
      <p:sp>
        <p:nvSpPr>
          <p:cNvPr id="15" name="TextBox 14">
            <a:extLst>
              <a:ext uri="{FF2B5EF4-FFF2-40B4-BE49-F238E27FC236}">
                <a16:creationId xmlns:a16="http://schemas.microsoft.com/office/drawing/2014/main" id="{2B53CD0C-A0AA-2E49-AB68-3BC0D9454B31}"/>
              </a:ext>
            </a:extLst>
          </p:cNvPr>
          <p:cNvSpPr txBox="1"/>
          <p:nvPr/>
        </p:nvSpPr>
        <p:spPr>
          <a:xfrm>
            <a:off x="6622025" y="1953229"/>
            <a:ext cx="988142" cy="369332"/>
          </a:xfrm>
          <a:prstGeom prst="rect">
            <a:avLst/>
          </a:prstGeom>
          <a:noFill/>
        </p:spPr>
        <p:txBody>
          <a:bodyPr wrap="square" rtlCol="0">
            <a:spAutoFit/>
          </a:bodyPr>
          <a:lstStyle/>
          <a:p>
            <a:r>
              <a:rPr lang="en-US" dirty="0"/>
              <a:t>outflow</a:t>
            </a:r>
          </a:p>
        </p:txBody>
      </p:sp>
      <p:sp>
        <p:nvSpPr>
          <p:cNvPr id="16" name="TextBox 15">
            <a:extLst>
              <a:ext uri="{FF2B5EF4-FFF2-40B4-BE49-F238E27FC236}">
                <a16:creationId xmlns:a16="http://schemas.microsoft.com/office/drawing/2014/main" id="{CE69E4C5-2107-3D47-8E7C-CBFEAE9B2F06}"/>
              </a:ext>
            </a:extLst>
          </p:cNvPr>
          <p:cNvSpPr txBox="1"/>
          <p:nvPr/>
        </p:nvSpPr>
        <p:spPr>
          <a:xfrm>
            <a:off x="6423092" y="3888324"/>
            <a:ext cx="988142" cy="369332"/>
          </a:xfrm>
          <a:prstGeom prst="rect">
            <a:avLst/>
          </a:prstGeom>
          <a:noFill/>
        </p:spPr>
        <p:txBody>
          <a:bodyPr wrap="square" rtlCol="0">
            <a:spAutoFit/>
          </a:bodyPr>
          <a:lstStyle/>
          <a:p>
            <a:r>
              <a:rPr lang="en-US" dirty="0"/>
              <a:t>inflow</a:t>
            </a:r>
          </a:p>
        </p:txBody>
      </p:sp>
      <p:sp>
        <p:nvSpPr>
          <p:cNvPr id="17" name="TextBox 16">
            <a:extLst>
              <a:ext uri="{FF2B5EF4-FFF2-40B4-BE49-F238E27FC236}">
                <a16:creationId xmlns:a16="http://schemas.microsoft.com/office/drawing/2014/main" id="{BCBFF833-86A8-DA46-BDE3-BC768CEB868F}"/>
              </a:ext>
            </a:extLst>
          </p:cNvPr>
          <p:cNvSpPr txBox="1"/>
          <p:nvPr/>
        </p:nvSpPr>
        <p:spPr>
          <a:xfrm>
            <a:off x="258097" y="5345828"/>
            <a:ext cx="6096076" cy="954107"/>
          </a:xfrm>
          <a:prstGeom prst="rect">
            <a:avLst/>
          </a:prstGeom>
          <a:noFill/>
        </p:spPr>
        <p:txBody>
          <a:bodyPr wrap="square" rtlCol="0">
            <a:spAutoFit/>
          </a:bodyPr>
          <a:lstStyle/>
          <a:p>
            <a:r>
              <a:rPr lang="en-US" sz="2800" dirty="0"/>
              <a:t>Inner region: Hyper-Eddington accretion</a:t>
            </a:r>
          </a:p>
          <a:p>
            <a:r>
              <a:rPr lang="en-US" sz="2800" dirty="0"/>
              <a:t>Outer region: Strong outflows</a:t>
            </a:r>
          </a:p>
        </p:txBody>
      </p:sp>
      <p:sp>
        <p:nvSpPr>
          <p:cNvPr id="18" name="TextBox 17">
            <a:extLst>
              <a:ext uri="{FF2B5EF4-FFF2-40B4-BE49-F238E27FC236}">
                <a16:creationId xmlns:a16="http://schemas.microsoft.com/office/drawing/2014/main" id="{52CA5642-8C4B-E449-AED7-D7A489FCF5FD}"/>
              </a:ext>
            </a:extLst>
          </p:cNvPr>
          <p:cNvSpPr txBox="1"/>
          <p:nvPr/>
        </p:nvSpPr>
        <p:spPr>
          <a:xfrm>
            <a:off x="6557964" y="5813866"/>
            <a:ext cx="2235200" cy="369332"/>
          </a:xfrm>
          <a:prstGeom prst="rect">
            <a:avLst/>
          </a:prstGeom>
          <a:noFill/>
        </p:spPr>
        <p:txBody>
          <a:bodyPr wrap="square" rtlCol="0">
            <a:spAutoFit/>
          </a:bodyPr>
          <a:lstStyle/>
          <a:p>
            <a:r>
              <a:rPr lang="en-US" dirty="0"/>
              <a:t>Gas supplement?</a:t>
            </a:r>
          </a:p>
        </p:txBody>
      </p:sp>
    </p:spTree>
    <p:extLst>
      <p:ext uri="{BB962C8B-B14F-4D97-AF65-F5344CB8AC3E}">
        <p14:creationId xmlns:p14="http://schemas.microsoft.com/office/powerpoint/2010/main" val="3128489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06138-3B9F-764C-A5F2-A9744BEEAFD1}"/>
              </a:ext>
            </a:extLst>
          </p:cNvPr>
          <p:cNvSpPr>
            <a:spLocks noGrp="1"/>
          </p:cNvSpPr>
          <p:nvPr>
            <p:ph type="title"/>
          </p:nvPr>
        </p:nvSpPr>
        <p:spPr>
          <a:xfrm>
            <a:off x="0" y="0"/>
            <a:ext cx="9144000" cy="1325563"/>
          </a:xfrm>
        </p:spPr>
        <p:txBody>
          <a:bodyPr>
            <a:normAutofit/>
          </a:bodyPr>
          <a:lstStyle/>
          <a:p>
            <a:pPr algn="ctr"/>
            <a:r>
              <a:rPr lang="en-US" sz="4000" dirty="0"/>
              <a:t>Hyper-Eddington accretion near the BH</a:t>
            </a:r>
          </a:p>
        </p:txBody>
      </p:sp>
      <p:sp>
        <p:nvSpPr>
          <p:cNvPr id="4" name="TextBox 3">
            <a:extLst>
              <a:ext uri="{FF2B5EF4-FFF2-40B4-BE49-F238E27FC236}">
                <a16:creationId xmlns:a16="http://schemas.microsoft.com/office/drawing/2014/main" id="{31BCE514-CADC-A043-8275-5FB9CB152728}"/>
              </a:ext>
            </a:extLst>
          </p:cNvPr>
          <p:cNvSpPr txBox="1"/>
          <p:nvPr/>
        </p:nvSpPr>
        <p:spPr>
          <a:xfrm>
            <a:off x="975607" y="1212370"/>
            <a:ext cx="6369050" cy="1061829"/>
          </a:xfrm>
          <a:prstGeom prst="rect">
            <a:avLst/>
          </a:prstGeom>
          <a:noFill/>
        </p:spPr>
        <p:txBody>
          <a:bodyPr wrap="square" rtlCol="0">
            <a:spAutoFit/>
          </a:bodyPr>
          <a:lstStyle/>
          <a:p>
            <a:pPr marL="342900" indent="-342900">
              <a:buFont typeface="Arial" panose="020B0604020202020204" pitchFamily="34" charset="0"/>
              <a:buChar char="•"/>
            </a:pPr>
            <a:r>
              <a:rPr lang="en-US" sz="2100" dirty="0"/>
              <a:t>accretion near the BH(but not at the outer boundary)</a:t>
            </a:r>
          </a:p>
          <a:p>
            <a:pPr marL="342900" indent="-342900">
              <a:buFont typeface="Arial" panose="020B0604020202020204" pitchFamily="34" charset="0"/>
              <a:buChar char="•"/>
            </a:pPr>
            <a:r>
              <a:rPr lang="en-US" sz="2100" dirty="0"/>
              <a:t>photon-trapping effect(RMHD): </a:t>
            </a:r>
            <a:r>
              <a:rPr lang="en-US" dirty="0"/>
              <a:t> highly anisotropic</a:t>
            </a:r>
            <a:endParaRPr lang="en-US" sz="2100" dirty="0"/>
          </a:p>
          <a:p>
            <a:pPr marL="342900" indent="-342900">
              <a:buFont typeface="Arial" panose="020B0604020202020204" pitchFamily="34" charset="0"/>
              <a:buChar char="•"/>
            </a:pPr>
            <a:r>
              <a:rPr lang="en-US" sz="2100" dirty="0"/>
              <a:t>2-D &amp; 3-D</a:t>
            </a:r>
          </a:p>
        </p:txBody>
      </p:sp>
      <p:sp>
        <p:nvSpPr>
          <p:cNvPr id="11" name="TextBox 10">
            <a:extLst>
              <a:ext uri="{FF2B5EF4-FFF2-40B4-BE49-F238E27FC236}">
                <a16:creationId xmlns:a16="http://schemas.microsoft.com/office/drawing/2014/main" id="{866A2525-78AC-D549-A284-5692022285C4}"/>
              </a:ext>
            </a:extLst>
          </p:cNvPr>
          <p:cNvSpPr txBox="1"/>
          <p:nvPr/>
        </p:nvSpPr>
        <p:spPr>
          <a:xfrm>
            <a:off x="975607" y="3870817"/>
            <a:ext cx="7939794" cy="1384995"/>
          </a:xfrm>
          <a:prstGeom prst="rect">
            <a:avLst/>
          </a:prstGeom>
          <a:noFill/>
        </p:spPr>
        <p:txBody>
          <a:bodyPr wrap="square" rtlCol="0">
            <a:spAutoFit/>
          </a:bodyPr>
          <a:lstStyle/>
          <a:p>
            <a:pPr marL="342900" indent="-342900">
              <a:buFont typeface="Arial" panose="020B0604020202020204" pitchFamily="34" charset="0"/>
              <a:buChar char="•"/>
            </a:pPr>
            <a:r>
              <a:rPr lang="en-US" sz="2100" dirty="0"/>
              <a:t>A gap between the small scale accretion &amp; Bondi accretion.</a:t>
            </a:r>
          </a:p>
          <a:p>
            <a:pPr marL="342900" indent="-342900">
              <a:buFont typeface="Arial" panose="020B0604020202020204" pitchFamily="34" charset="0"/>
              <a:buChar char="•"/>
            </a:pPr>
            <a:r>
              <a:rPr lang="en-US" sz="2100" dirty="0"/>
              <a:t>Gas supplement at the outer radius.</a:t>
            </a:r>
          </a:p>
          <a:p>
            <a:pPr marL="342900" indent="-342900">
              <a:buFont typeface="Arial" panose="020B0604020202020204" pitchFamily="34" charset="0"/>
              <a:buChar char="•"/>
            </a:pPr>
            <a:r>
              <a:rPr lang="en-US" sz="2100" dirty="0"/>
              <a:t>Inside the trapping radius, is gas really accreted at the inner radius?</a:t>
            </a:r>
          </a:p>
          <a:p>
            <a:pPr marL="342900" indent="-342900">
              <a:buFont typeface="Arial" panose="020B0604020202020204" pitchFamily="34" charset="0"/>
              <a:buChar char="•"/>
            </a:pPr>
            <a:r>
              <a:rPr lang="en-US" sz="2100" dirty="0"/>
              <a:t>What is the effect of boundary?</a:t>
            </a:r>
          </a:p>
        </p:txBody>
      </p:sp>
      <p:sp>
        <p:nvSpPr>
          <p:cNvPr id="12" name="TextBox 11">
            <a:extLst>
              <a:ext uri="{FF2B5EF4-FFF2-40B4-BE49-F238E27FC236}">
                <a16:creationId xmlns:a16="http://schemas.microsoft.com/office/drawing/2014/main" id="{C63C67A0-9110-4445-A7E8-A8A9FAFD99AB}"/>
              </a:ext>
            </a:extLst>
          </p:cNvPr>
          <p:cNvSpPr txBox="1"/>
          <p:nvPr/>
        </p:nvSpPr>
        <p:spPr>
          <a:xfrm>
            <a:off x="536576" y="2784794"/>
            <a:ext cx="2565400" cy="584775"/>
          </a:xfrm>
          <a:prstGeom prst="rect">
            <a:avLst/>
          </a:prstGeom>
          <a:noFill/>
        </p:spPr>
        <p:txBody>
          <a:bodyPr wrap="square" rtlCol="0">
            <a:spAutoFit/>
          </a:bodyPr>
          <a:lstStyle/>
          <a:p>
            <a:r>
              <a:rPr lang="en-US" sz="3200" dirty="0"/>
              <a:t>Motivation:</a:t>
            </a:r>
          </a:p>
        </p:txBody>
      </p:sp>
      <p:pic>
        <p:nvPicPr>
          <p:cNvPr id="13" name="Picture 12">
            <a:extLst>
              <a:ext uri="{FF2B5EF4-FFF2-40B4-BE49-F238E27FC236}">
                <a16:creationId xmlns:a16="http://schemas.microsoft.com/office/drawing/2014/main" id="{95F788DD-34CB-2546-BF72-1D544E746945}"/>
              </a:ext>
            </a:extLst>
          </p:cNvPr>
          <p:cNvPicPr>
            <a:picLocks noChangeAspect="1"/>
          </p:cNvPicPr>
          <p:nvPr/>
        </p:nvPicPr>
        <p:blipFill>
          <a:blip r:embed="rId3"/>
          <a:stretch>
            <a:fillRect/>
          </a:stretch>
        </p:blipFill>
        <p:spPr>
          <a:xfrm>
            <a:off x="4572000" y="3453095"/>
            <a:ext cx="3225800" cy="419100"/>
          </a:xfrm>
          <a:prstGeom prst="rect">
            <a:avLst/>
          </a:prstGeom>
        </p:spPr>
      </p:pic>
    </p:spTree>
    <p:extLst>
      <p:ext uri="{BB962C8B-B14F-4D97-AF65-F5344CB8AC3E}">
        <p14:creationId xmlns:p14="http://schemas.microsoft.com/office/powerpoint/2010/main" val="17391549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06138-3B9F-764C-A5F2-A9744BEEAFD1}"/>
              </a:ext>
            </a:extLst>
          </p:cNvPr>
          <p:cNvSpPr>
            <a:spLocks noGrp="1"/>
          </p:cNvSpPr>
          <p:nvPr>
            <p:ph type="title"/>
          </p:nvPr>
        </p:nvSpPr>
        <p:spPr>
          <a:xfrm>
            <a:off x="377826" y="9102"/>
            <a:ext cx="8388350" cy="1325563"/>
          </a:xfrm>
        </p:spPr>
        <p:txBody>
          <a:bodyPr>
            <a:normAutofit/>
          </a:bodyPr>
          <a:lstStyle/>
          <a:p>
            <a:pPr algn="ctr"/>
            <a:r>
              <a:rPr lang="en-US" sz="4000" dirty="0"/>
              <a:t>Hyper-Eddington accretion near the BH</a:t>
            </a:r>
          </a:p>
        </p:txBody>
      </p:sp>
      <p:sp>
        <p:nvSpPr>
          <p:cNvPr id="3" name="Content Placeholder 2">
            <a:extLst>
              <a:ext uri="{FF2B5EF4-FFF2-40B4-BE49-F238E27FC236}">
                <a16:creationId xmlns:a16="http://schemas.microsoft.com/office/drawing/2014/main" id="{4E1FA4FB-3CEF-DB43-A61C-529A1448A7ED}"/>
              </a:ext>
            </a:extLst>
          </p:cNvPr>
          <p:cNvSpPr>
            <a:spLocks noGrp="1"/>
          </p:cNvSpPr>
          <p:nvPr>
            <p:ph idx="1"/>
          </p:nvPr>
        </p:nvSpPr>
        <p:spPr>
          <a:xfrm>
            <a:off x="501650" y="2137250"/>
            <a:ext cx="7886700" cy="3744613"/>
          </a:xfrm>
        </p:spPr>
        <p:txBody>
          <a:bodyPr>
            <a:normAutofit/>
          </a:bodyPr>
          <a:lstStyle/>
          <a:p>
            <a:r>
              <a:rPr lang="en-US" sz="2400" dirty="0"/>
              <a:t>Box size:</a:t>
            </a:r>
          </a:p>
          <a:p>
            <a:r>
              <a:rPr lang="en-US" sz="2400" dirty="0"/>
              <a:t>Adiabatic index:</a:t>
            </a:r>
          </a:p>
          <a:p>
            <a:r>
              <a:rPr lang="en-US" sz="2400" dirty="0"/>
              <a:t>BH mass:</a:t>
            </a:r>
          </a:p>
          <a:p>
            <a:r>
              <a:rPr lang="en-US" sz="2400" dirty="0"/>
              <a:t>Initial condition: Bondi profile</a:t>
            </a:r>
          </a:p>
          <a:p>
            <a:endParaRPr lang="en-US" sz="2400" dirty="0"/>
          </a:p>
          <a:p>
            <a:endParaRPr lang="en-US" sz="2400" dirty="0"/>
          </a:p>
          <a:p>
            <a:endParaRPr lang="en-US" sz="2400" dirty="0"/>
          </a:p>
          <a:p>
            <a:r>
              <a:rPr lang="en-US" sz="2400" dirty="0"/>
              <a:t>Angular momentum: </a:t>
            </a:r>
          </a:p>
          <a:p>
            <a:endParaRPr lang="en-US" sz="2400" dirty="0"/>
          </a:p>
        </p:txBody>
      </p:sp>
      <p:pic>
        <p:nvPicPr>
          <p:cNvPr id="5" name="Picture 4">
            <a:extLst>
              <a:ext uri="{FF2B5EF4-FFF2-40B4-BE49-F238E27FC236}">
                <a16:creationId xmlns:a16="http://schemas.microsoft.com/office/drawing/2014/main" id="{049EA1A3-F9BA-B645-B82D-67C6777475EE}"/>
              </a:ext>
            </a:extLst>
          </p:cNvPr>
          <p:cNvPicPr>
            <a:picLocks noChangeAspect="1"/>
          </p:cNvPicPr>
          <p:nvPr/>
        </p:nvPicPr>
        <p:blipFill>
          <a:blip r:embed="rId3"/>
          <a:stretch>
            <a:fillRect/>
          </a:stretch>
        </p:blipFill>
        <p:spPr>
          <a:xfrm>
            <a:off x="3082472" y="2623228"/>
            <a:ext cx="742950" cy="314325"/>
          </a:xfrm>
          <a:prstGeom prst="rect">
            <a:avLst/>
          </a:prstGeom>
        </p:spPr>
      </p:pic>
      <p:pic>
        <p:nvPicPr>
          <p:cNvPr id="7" name="Picture 6">
            <a:extLst>
              <a:ext uri="{FF2B5EF4-FFF2-40B4-BE49-F238E27FC236}">
                <a16:creationId xmlns:a16="http://schemas.microsoft.com/office/drawing/2014/main" id="{30BAFC03-66AB-F647-B803-BE31198215A8}"/>
              </a:ext>
            </a:extLst>
          </p:cNvPr>
          <p:cNvPicPr>
            <a:picLocks noChangeAspect="1"/>
          </p:cNvPicPr>
          <p:nvPr/>
        </p:nvPicPr>
        <p:blipFill>
          <a:blip r:embed="rId4"/>
          <a:stretch>
            <a:fillRect/>
          </a:stretch>
        </p:blipFill>
        <p:spPr>
          <a:xfrm>
            <a:off x="2292803" y="3074360"/>
            <a:ext cx="657225" cy="314325"/>
          </a:xfrm>
          <a:prstGeom prst="rect">
            <a:avLst/>
          </a:prstGeom>
        </p:spPr>
      </p:pic>
      <p:pic>
        <p:nvPicPr>
          <p:cNvPr id="9" name="Picture 8">
            <a:extLst>
              <a:ext uri="{FF2B5EF4-FFF2-40B4-BE49-F238E27FC236}">
                <a16:creationId xmlns:a16="http://schemas.microsoft.com/office/drawing/2014/main" id="{0856B4CF-63AF-8E49-9901-FDAC8DCCBA0F}"/>
              </a:ext>
            </a:extLst>
          </p:cNvPr>
          <p:cNvPicPr>
            <a:picLocks noChangeAspect="1"/>
          </p:cNvPicPr>
          <p:nvPr/>
        </p:nvPicPr>
        <p:blipFill>
          <a:blip r:embed="rId5"/>
          <a:stretch>
            <a:fillRect/>
          </a:stretch>
        </p:blipFill>
        <p:spPr>
          <a:xfrm>
            <a:off x="5318580" y="976137"/>
            <a:ext cx="3825420" cy="5372694"/>
          </a:xfrm>
          <a:prstGeom prst="rect">
            <a:avLst/>
          </a:prstGeom>
        </p:spPr>
      </p:pic>
      <p:pic>
        <p:nvPicPr>
          <p:cNvPr id="8" name="Picture 7">
            <a:extLst>
              <a:ext uri="{FF2B5EF4-FFF2-40B4-BE49-F238E27FC236}">
                <a16:creationId xmlns:a16="http://schemas.microsoft.com/office/drawing/2014/main" id="{6CAA3B80-E0FD-4549-9C1A-67470C50C8DA}"/>
              </a:ext>
            </a:extLst>
          </p:cNvPr>
          <p:cNvPicPr>
            <a:picLocks noChangeAspect="1"/>
          </p:cNvPicPr>
          <p:nvPr/>
        </p:nvPicPr>
        <p:blipFill>
          <a:blip r:embed="rId6"/>
          <a:stretch>
            <a:fillRect/>
          </a:stretch>
        </p:blipFill>
        <p:spPr>
          <a:xfrm>
            <a:off x="2228397" y="2190320"/>
            <a:ext cx="3219450" cy="314325"/>
          </a:xfrm>
          <a:prstGeom prst="rect">
            <a:avLst/>
          </a:prstGeom>
        </p:spPr>
      </p:pic>
      <p:sp>
        <p:nvSpPr>
          <p:cNvPr id="10" name="Content Placeholder 2">
            <a:extLst>
              <a:ext uri="{FF2B5EF4-FFF2-40B4-BE49-F238E27FC236}">
                <a16:creationId xmlns:a16="http://schemas.microsoft.com/office/drawing/2014/main" id="{1ACCF6BD-5E55-0D49-91E3-1BC457737CB9}"/>
              </a:ext>
            </a:extLst>
          </p:cNvPr>
          <p:cNvSpPr txBox="1">
            <a:spLocks/>
          </p:cNvSpPr>
          <p:nvPr/>
        </p:nvSpPr>
        <p:spPr>
          <a:xfrm>
            <a:off x="501650" y="1133951"/>
            <a:ext cx="2762250" cy="5043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Simulation setup</a:t>
            </a:r>
          </a:p>
          <a:p>
            <a:endParaRPr lang="en-US" dirty="0"/>
          </a:p>
        </p:txBody>
      </p:sp>
      <p:pic>
        <p:nvPicPr>
          <p:cNvPr id="13" name="Picture 12">
            <a:extLst>
              <a:ext uri="{FF2B5EF4-FFF2-40B4-BE49-F238E27FC236}">
                <a16:creationId xmlns:a16="http://schemas.microsoft.com/office/drawing/2014/main" id="{0382257F-CFC0-744F-BA25-5FB38FB3F0F8}"/>
              </a:ext>
            </a:extLst>
          </p:cNvPr>
          <p:cNvPicPr>
            <a:picLocks noChangeAspect="1"/>
          </p:cNvPicPr>
          <p:nvPr/>
        </p:nvPicPr>
        <p:blipFill>
          <a:blip r:embed="rId7"/>
          <a:stretch>
            <a:fillRect/>
          </a:stretch>
        </p:blipFill>
        <p:spPr>
          <a:xfrm>
            <a:off x="2950028" y="4009546"/>
            <a:ext cx="1168400" cy="419100"/>
          </a:xfrm>
          <a:prstGeom prst="rect">
            <a:avLst/>
          </a:prstGeom>
        </p:spPr>
      </p:pic>
      <p:pic>
        <p:nvPicPr>
          <p:cNvPr id="14" name="Picture 13">
            <a:extLst>
              <a:ext uri="{FF2B5EF4-FFF2-40B4-BE49-F238E27FC236}">
                <a16:creationId xmlns:a16="http://schemas.microsoft.com/office/drawing/2014/main" id="{196A6706-7445-8C4E-AAD3-C5EF90465A6E}"/>
              </a:ext>
            </a:extLst>
          </p:cNvPr>
          <p:cNvPicPr>
            <a:picLocks noChangeAspect="1"/>
          </p:cNvPicPr>
          <p:nvPr/>
        </p:nvPicPr>
        <p:blipFill>
          <a:blip r:embed="rId8"/>
          <a:stretch>
            <a:fillRect/>
          </a:stretch>
        </p:blipFill>
        <p:spPr>
          <a:xfrm>
            <a:off x="2952750" y="4618050"/>
            <a:ext cx="1219200" cy="419100"/>
          </a:xfrm>
          <a:prstGeom prst="rect">
            <a:avLst/>
          </a:prstGeom>
        </p:spPr>
      </p:pic>
      <p:pic>
        <p:nvPicPr>
          <p:cNvPr id="15" name="Picture 14">
            <a:extLst>
              <a:ext uri="{FF2B5EF4-FFF2-40B4-BE49-F238E27FC236}">
                <a16:creationId xmlns:a16="http://schemas.microsoft.com/office/drawing/2014/main" id="{8977BCD3-CBF2-1A43-9025-1C279203716D}"/>
              </a:ext>
            </a:extLst>
          </p:cNvPr>
          <p:cNvPicPr>
            <a:picLocks noChangeAspect="1"/>
          </p:cNvPicPr>
          <p:nvPr/>
        </p:nvPicPr>
        <p:blipFill>
          <a:blip r:embed="rId9"/>
          <a:stretch>
            <a:fillRect/>
          </a:stretch>
        </p:blipFill>
        <p:spPr>
          <a:xfrm>
            <a:off x="3553962" y="5317043"/>
            <a:ext cx="304800" cy="419100"/>
          </a:xfrm>
          <a:prstGeom prst="rect">
            <a:avLst/>
          </a:prstGeom>
        </p:spPr>
      </p:pic>
      <p:pic>
        <p:nvPicPr>
          <p:cNvPr id="16" name="Picture 15">
            <a:extLst>
              <a:ext uri="{FF2B5EF4-FFF2-40B4-BE49-F238E27FC236}">
                <a16:creationId xmlns:a16="http://schemas.microsoft.com/office/drawing/2014/main" id="{A70DF1BD-ED70-8A46-87DA-45ADE92AA66D}"/>
              </a:ext>
            </a:extLst>
          </p:cNvPr>
          <p:cNvPicPr>
            <a:picLocks noChangeAspect="1"/>
          </p:cNvPicPr>
          <p:nvPr/>
        </p:nvPicPr>
        <p:blipFill>
          <a:blip r:embed="rId10"/>
          <a:stretch>
            <a:fillRect/>
          </a:stretch>
        </p:blipFill>
        <p:spPr>
          <a:xfrm>
            <a:off x="2949801" y="5766097"/>
            <a:ext cx="2324100" cy="698500"/>
          </a:xfrm>
          <a:prstGeom prst="rect">
            <a:avLst/>
          </a:prstGeom>
        </p:spPr>
      </p:pic>
      <p:sp>
        <p:nvSpPr>
          <p:cNvPr id="18" name="Cloud Callout 17">
            <a:extLst>
              <a:ext uri="{FF2B5EF4-FFF2-40B4-BE49-F238E27FC236}">
                <a16:creationId xmlns:a16="http://schemas.microsoft.com/office/drawing/2014/main" id="{21CC31F9-F499-E642-A616-908E1E9D169C}"/>
              </a:ext>
            </a:extLst>
          </p:cNvPr>
          <p:cNvSpPr/>
          <p:nvPr/>
        </p:nvSpPr>
        <p:spPr>
          <a:xfrm>
            <a:off x="3161849" y="1118327"/>
            <a:ext cx="2794000" cy="1325563"/>
          </a:xfrm>
          <a:prstGeom prst="cloudCallout">
            <a:avLst/>
          </a:pr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Optically thick, </a:t>
            </a:r>
            <a:r>
              <a:rPr lang="en-US" dirty="0" err="1">
                <a:solidFill>
                  <a:schemeClr val="tx1"/>
                </a:solidFill>
              </a:rPr>
              <a:t>P_rad</a:t>
            </a:r>
            <a:r>
              <a:rPr lang="en-US" dirty="0">
                <a:solidFill>
                  <a:schemeClr val="tx1"/>
                </a:solidFill>
              </a:rPr>
              <a:t> dominates</a:t>
            </a:r>
          </a:p>
        </p:txBody>
      </p:sp>
    </p:spTree>
    <p:extLst>
      <p:ext uri="{BB962C8B-B14F-4D97-AF65-F5344CB8AC3E}">
        <p14:creationId xmlns:p14="http://schemas.microsoft.com/office/powerpoint/2010/main" val="356656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6189</TotalTime>
  <Words>767</Words>
  <Application>Microsoft Macintosh PowerPoint</Application>
  <PresentationFormat>On-screen Show (4:3)</PresentationFormat>
  <Paragraphs>133</Paragraphs>
  <Slides>14</Slides>
  <Notes>12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Helvetica</vt:lpstr>
      <vt:lpstr>Office Theme</vt:lpstr>
      <vt:lpstr>Simulating Hyper-Eddington accretion at the vicinity of black hole seed</vt:lpstr>
      <vt:lpstr>Outlines</vt:lpstr>
      <vt:lpstr>High-z SMBHs</vt:lpstr>
      <vt:lpstr>Formation of heavy seed BHs</vt:lpstr>
      <vt:lpstr>Accretion at large scale</vt:lpstr>
      <vt:lpstr>Hyper-Eddington accretion near the BH</vt:lpstr>
      <vt:lpstr>Hyper-Eddington accretion near the BH</vt:lpstr>
      <vt:lpstr>Hyper-Eddington accretion near the BH</vt:lpstr>
      <vt:lpstr>Hyper-Eddington accretion near the BH</vt:lpstr>
      <vt:lpstr>Hyper-Eddington accretion near the BH</vt:lpstr>
      <vt:lpstr>PowerPoint Presentation</vt:lpstr>
      <vt:lpstr>PowerPoint Presentation</vt:lpstr>
      <vt:lpstr>PowerPoint Presentation</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Supermassive Black Hole at Early Universe</dc:title>
  <dc:creator>hu haojie</dc:creator>
  <cp:lastModifiedBy>hu haojie</cp:lastModifiedBy>
  <cp:revision>163</cp:revision>
  <dcterms:created xsi:type="dcterms:W3CDTF">2019-11-04T13:26:31Z</dcterms:created>
  <dcterms:modified xsi:type="dcterms:W3CDTF">2019-11-13T02:15:35Z</dcterms:modified>
</cp:coreProperties>
</file>